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Lst>
  <p:notesMasterIdLst>
    <p:notesMasterId r:id="rId55"/>
  </p:notesMasterIdLst>
  <p:sldIdLst>
    <p:sldId id="256" r:id="rId6"/>
    <p:sldId id="553" r:id="rId7"/>
    <p:sldId id="615" r:id="rId8"/>
    <p:sldId id="554" r:id="rId9"/>
    <p:sldId id="628" r:id="rId10"/>
    <p:sldId id="618" r:id="rId11"/>
    <p:sldId id="620" r:id="rId12"/>
    <p:sldId id="621" r:id="rId13"/>
    <p:sldId id="622" r:id="rId14"/>
    <p:sldId id="623" r:id="rId15"/>
    <p:sldId id="626" r:id="rId16"/>
    <p:sldId id="586" r:id="rId17"/>
    <p:sldId id="630" r:id="rId18"/>
    <p:sldId id="631" r:id="rId19"/>
    <p:sldId id="589" r:id="rId20"/>
    <p:sldId id="593" r:id="rId21"/>
    <p:sldId id="594" r:id="rId22"/>
    <p:sldId id="595" r:id="rId23"/>
    <p:sldId id="597" r:id="rId24"/>
    <p:sldId id="596" r:id="rId25"/>
    <p:sldId id="565" r:id="rId26"/>
    <p:sldId id="598" r:id="rId27"/>
    <p:sldId id="644" r:id="rId28"/>
    <p:sldId id="566" r:id="rId29"/>
    <p:sldId id="640" r:id="rId30"/>
    <p:sldId id="642" r:id="rId31"/>
    <p:sldId id="641" r:id="rId32"/>
    <p:sldId id="646" r:id="rId33"/>
    <p:sldId id="601" r:id="rId34"/>
    <p:sldId id="602" r:id="rId35"/>
    <p:sldId id="629" r:id="rId36"/>
    <p:sldId id="603" r:id="rId37"/>
    <p:sldId id="315" r:id="rId38"/>
    <p:sldId id="604" r:id="rId39"/>
    <p:sldId id="627" r:id="rId40"/>
    <p:sldId id="645" r:id="rId41"/>
    <p:sldId id="331" r:id="rId42"/>
    <p:sldId id="590" r:id="rId43"/>
    <p:sldId id="591" r:id="rId44"/>
    <p:sldId id="592" r:id="rId45"/>
    <p:sldId id="625" r:id="rId46"/>
    <p:sldId id="599" r:id="rId47"/>
    <p:sldId id="637" r:id="rId48"/>
    <p:sldId id="636" r:id="rId49"/>
    <p:sldId id="635" r:id="rId50"/>
    <p:sldId id="632" r:id="rId51"/>
    <p:sldId id="634" r:id="rId52"/>
    <p:sldId id="633" r:id="rId53"/>
    <p:sldId id="6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E97FE4"/>
    <a:srgbClr val="FF9966"/>
    <a:srgbClr val="FFFFCC"/>
    <a:srgbClr val="CCFFCC"/>
    <a:srgbClr val="FF9900"/>
    <a:srgbClr val="0066FF"/>
    <a:srgbClr val="666633"/>
    <a:srgbClr val="0033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81CB9-5543-48CB-B223-2FF0790D0E3B}" v="204" dt="2023-11-30T17:25:40.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3220" autoAdjust="0"/>
  </p:normalViewPr>
  <p:slideViewPr>
    <p:cSldViewPr snapToGrid="0">
      <p:cViewPr varScale="1">
        <p:scale>
          <a:sx n="48" d="100"/>
          <a:sy n="4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1:30:38.872"/>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1:31:59.397"/>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22:25:01.355"/>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22:25:01.355"/>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22:25:01.355"/>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22:25:01.355"/>
    </inkml:context>
    <inkml:brush xml:id="br0">
      <inkml:brushProperty name="width" value="0.05" units="cm"/>
      <inkml:brushProperty name="height" value="0.05" units="cm"/>
    </inkml:brush>
  </inkml:definitions>
  <inkml:trace contextRef="#ctx0" brushRef="#br0">0 519 24575,'17'1'0,"0"-1"0,0-1 0,0 0 0,0-1 0,0-1 0,-1-1 0,1 0 0,28-12 0,-32 9 0,0 0 0,0-1 0,-1-1 0,21-17 0,4-5 0,-31 26 0,-1 0 0,1 0 0,-1-1 0,0 1 0,-1-1 0,1-1 0,-1 1 0,0-1 0,-1 1 0,0-1 0,0 0 0,0 0 0,-1-1 0,0 1 0,0 0 0,-1-1 0,0 1 0,0-1 0,-1 1 0,0-1 0,0 0 0,-1 1 0,0-1 0,0 1 0,-1 0 0,0-1 0,0 1 0,-6-13 0,3 7 0,-43-91 0,46 100 0,0 1 0,-1 0 0,0 0 0,1 0 0,-1 0 0,0 1 0,-1-1 0,1 1 0,0 0 0,-1 0 0,1 0 0,-1 0 0,1 0 0,-1 1 0,0 0 0,-4-2 0,-72-8 0,27 5 0,22-3-1365,16 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B261C-76B2-421F-8508-A97E9AB977E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86D0B-77A9-4348-BE01-880161DB5AA8}" type="slidenum">
              <a:rPr lang="en-US" smtClean="0"/>
              <a:t>‹#›</a:t>
            </a:fld>
            <a:endParaRPr lang="en-US"/>
          </a:p>
        </p:txBody>
      </p:sp>
    </p:spTree>
    <p:extLst>
      <p:ext uri="{BB962C8B-B14F-4D97-AF65-F5344CB8AC3E}">
        <p14:creationId xmlns:p14="http://schemas.microsoft.com/office/powerpoint/2010/main" val="4011721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probability of Compton scattering in </a:t>
            </a:r>
            <a:r>
              <a:rPr lang="en-US" dirty="0" err="1"/>
              <a:t>pastic</a:t>
            </a:r>
            <a:r>
              <a:rPr lang="en-US" dirty="0"/>
              <a:t> </a:t>
            </a:r>
            <a:r>
              <a:rPr lang="en-US" dirty="0" err="1"/>
              <a:t>detectr</a:t>
            </a:r>
            <a:endParaRPr lang="en-US" dirty="0"/>
          </a:p>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4</a:t>
            </a:fld>
            <a:endParaRPr lang="en-US"/>
          </a:p>
        </p:txBody>
      </p:sp>
    </p:spTree>
    <p:extLst>
      <p:ext uri="{BB962C8B-B14F-4D97-AF65-F5344CB8AC3E}">
        <p14:creationId xmlns:p14="http://schemas.microsoft.com/office/powerpoint/2010/main" val="129161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25</a:t>
            </a:fld>
            <a:endParaRPr lang="en-US"/>
          </a:p>
        </p:txBody>
      </p:sp>
    </p:spTree>
    <p:extLst>
      <p:ext uri="{BB962C8B-B14F-4D97-AF65-F5344CB8AC3E}">
        <p14:creationId xmlns:p14="http://schemas.microsoft.com/office/powerpoint/2010/main" val="351437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26</a:t>
            </a:fld>
            <a:endParaRPr lang="en-US"/>
          </a:p>
        </p:txBody>
      </p:sp>
    </p:spTree>
    <p:extLst>
      <p:ext uri="{BB962C8B-B14F-4D97-AF65-F5344CB8AC3E}">
        <p14:creationId xmlns:p14="http://schemas.microsoft.com/office/powerpoint/2010/main" val="84018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27</a:t>
            </a:fld>
            <a:endParaRPr lang="en-US"/>
          </a:p>
        </p:txBody>
      </p:sp>
    </p:spTree>
    <p:extLst>
      <p:ext uri="{BB962C8B-B14F-4D97-AF65-F5344CB8AC3E}">
        <p14:creationId xmlns:p14="http://schemas.microsoft.com/office/powerpoint/2010/main" val="205137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were to display it as function of threshold. We see a good shift too from 0-1-2 </a:t>
            </a:r>
            <a:r>
              <a:rPr lang="en-US" dirty="0" err="1"/>
              <a:t>fils</a:t>
            </a:r>
            <a:r>
              <a:rPr lang="en-US" dirty="0"/>
              <a:t>. Which could possibly give us the </a:t>
            </a:r>
            <a:r>
              <a:rPr lang="en-US" dirty="0" err="1"/>
              <a:t>threshod</a:t>
            </a:r>
            <a:r>
              <a:rPr lang="en-US" dirty="0"/>
              <a:t> function for the </a:t>
            </a:r>
            <a:r>
              <a:rPr lang="en-US" dirty="0" err="1"/>
              <a:t>detecor</a:t>
            </a:r>
            <a:endParaRPr lang="en-US" dirty="0"/>
          </a:p>
        </p:txBody>
      </p:sp>
      <p:sp>
        <p:nvSpPr>
          <p:cNvPr id="4" name="Footer Placeholder 3"/>
          <p:cNvSpPr>
            <a:spLocks noGrp="1"/>
          </p:cNvSpPr>
          <p:nvPr>
            <p:ph type="ftr" sz="quarter" idx="4"/>
          </p:nvPr>
        </p:nvSpPr>
        <p:spPr/>
        <p:txBody>
          <a:bodyPr/>
          <a:lstStyle/>
          <a:p>
            <a:r>
              <a:rPr lang="en-US"/>
              <a:t>APS April Meeting 2023</a:t>
            </a:r>
          </a:p>
        </p:txBody>
      </p:sp>
      <p:sp>
        <p:nvSpPr>
          <p:cNvPr id="5" name="Slide Number Placeholder 4"/>
          <p:cNvSpPr>
            <a:spLocks noGrp="1"/>
          </p:cNvSpPr>
          <p:nvPr>
            <p:ph type="sldNum" sz="quarter" idx="5"/>
          </p:nvPr>
        </p:nvSpPr>
        <p:spPr/>
        <p:txBody>
          <a:bodyPr/>
          <a:lstStyle/>
          <a:p>
            <a:fld id="{BBF950A1-09E9-4C5D-840E-302F3FE95412}" type="slidenum">
              <a:rPr lang="en-US" smtClean="0"/>
              <a:t>28</a:t>
            </a:fld>
            <a:endParaRPr lang="en-US"/>
          </a:p>
        </p:txBody>
      </p:sp>
    </p:spTree>
    <p:extLst>
      <p:ext uri="{BB962C8B-B14F-4D97-AF65-F5344CB8AC3E}">
        <p14:creationId xmlns:p14="http://schemas.microsoft.com/office/powerpoint/2010/main" val="28652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effectLst/>
              </a:rPr>
              <a:t> check asymmetry angular distribution effects using foil in the field expansion region</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30</a:t>
            </a:fld>
            <a:endParaRPr lang="en-US"/>
          </a:p>
        </p:txBody>
      </p:sp>
    </p:spTree>
    <p:extLst>
      <p:ext uri="{BB962C8B-B14F-4D97-AF65-F5344CB8AC3E}">
        <p14:creationId xmlns:p14="http://schemas.microsoft.com/office/powerpoint/2010/main" val="389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we see different step size and see its impact in the </a:t>
            </a:r>
            <a:r>
              <a:rPr lang="en-US" dirty="0" err="1">
                <a:latin typeface="Calibri"/>
                <a:cs typeface="Calibri"/>
              </a:rPr>
              <a:t>backscattrering</a:t>
            </a:r>
            <a:r>
              <a:rPr lang="en-US" dirty="0">
                <a:latin typeface="Calibri"/>
                <a:cs typeface="Calibri"/>
              </a:rPr>
              <a:t>. Be </a:t>
            </a:r>
            <a:r>
              <a:rPr lang="en-US" dirty="0" err="1">
                <a:latin typeface="Calibri"/>
                <a:cs typeface="Calibri"/>
              </a:rPr>
              <a:t>freducing</a:t>
            </a:r>
            <a:r>
              <a:rPr lang="en-US" dirty="0">
                <a:latin typeface="Calibri"/>
                <a:cs typeface="Calibri"/>
              </a:rPr>
              <a:t> the step size in the simulation from that of the length of the source holder to the thickness of the endcap foil/dead layer. To see its impact. Not much of difference is observed. It is about ! 8.8% for diff step size.    2.when foil is near he decay trap the percentage diff </a:t>
            </a:r>
            <a:r>
              <a:rPr lang="en-US" dirty="0" err="1">
                <a:latin typeface="Calibri"/>
                <a:cs typeface="Calibri"/>
              </a:rPr>
              <a:t>btwn</a:t>
            </a:r>
            <a:r>
              <a:rPr lang="en-US" dirty="0">
                <a:latin typeface="Calibri"/>
                <a:cs typeface="Calibri"/>
              </a:rPr>
              <a:t> </a:t>
            </a:r>
            <a:r>
              <a:rPr lang="en-US" dirty="0" err="1">
                <a:latin typeface="Calibri"/>
                <a:cs typeface="Calibri"/>
              </a:rPr>
              <a:t>livermore</a:t>
            </a:r>
            <a:r>
              <a:rPr lang="en-US" dirty="0">
                <a:latin typeface="Calibri"/>
                <a:cs typeface="Calibri"/>
              </a:rPr>
              <a:t> and </a:t>
            </a:r>
            <a:r>
              <a:rPr lang="en-US" dirty="0" err="1">
                <a:latin typeface="Calibri"/>
                <a:cs typeface="Calibri"/>
              </a:rPr>
              <a:t>penelop</a:t>
            </a:r>
            <a:r>
              <a:rPr lang="en-US" dirty="0">
                <a:latin typeface="Calibri"/>
                <a:cs typeface="Calibri"/>
              </a:rPr>
              <a:t> </a:t>
            </a:r>
            <a:r>
              <a:rPr lang="en-US" dirty="0" err="1">
                <a:latin typeface="Calibri"/>
                <a:cs typeface="Calibri"/>
              </a:rPr>
              <a:t>mpdel</a:t>
            </a:r>
            <a:r>
              <a:rPr lang="en-US" dirty="0">
                <a:latin typeface="Calibri"/>
                <a:cs typeface="Calibri"/>
              </a:rPr>
              <a:t> is ~ 3% and this 5 decreases slightly with increase in the step size but not enough within the realm of the error bars. Which on combining will be ~7% effect in total. ? 3. compared to the avg value of 1.8% of back-scattered the difference is much more </a:t>
            </a:r>
            <a:r>
              <a:rPr lang="en-US" dirty="0" err="1">
                <a:latin typeface="Calibri"/>
                <a:cs typeface="Calibri"/>
              </a:rPr>
              <a:t>pronouced</a:t>
            </a:r>
            <a:r>
              <a:rPr lang="en-US" dirty="0">
                <a:latin typeface="Calibri"/>
                <a:cs typeface="Calibri"/>
              </a:rPr>
              <a:t> in the </a:t>
            </a:r>
            <a:r>
              <a:rPr lang="en-US" dirty="0" err="1">
                <a:latin typeface="Calibri"/>
                <a:cs typeface="Calibri"/>
              </a:rPr>
              <a:t>livermore</a:t>
            </a:r>
            <a:r>
              <a:rPr lang="en-US" dirty="0">
                <a:latin typeface="Calibri"/>
                <a:cs typeface="Calibri"/>
              </a:rPr>
              <a:t> model than the </a:t>
            </a:r>
            <a:r>
              <a:rPr lang="en-US" dirty="0" err="1">
                <a:latin typeface="Calibri"/>
                <a:cs typeface="Calibri"/>
              </a:rPr>
              <a:t>penelope</a:t>
            </a:r>
            <a:r>
              <a:rPr lang="en-US" dirty="0">
                <a:latin typeface="Calibri"/>
                <a:cs typeface="Calibri"/>
              </a:rPr>
              <a:t> model 4 times more. </a:t>
            </a:r>
          </a:p>
          <a:p>
            <a:endParaRPr lang="en-US" dirty="0">
              <a:latin typeface="Calibri"/>
              <a:cs typeface="Calibri"/>
            </a:endParaRPr>
          </a:p>
          <a:p>
            <a:r>
              <a:rPr lang="en-US" dirty="0">
                <a:latin typeface="Calibri"/>
                <a:cs typeface="Calibri"/>
              </a:rPr>
              <a:t>---</a:t>
            </a:r>
            <a:r>
              <a:rPr lang="en-US" dirty="0"/>
              <a:t>n order to better estimate the systematic uncertainty in this extrapolation, simulations were performed using GEANT4 and Penelope</a:t>
            </a:r>
            <a:endParaRPr lang="en-US" dirty="0">
              <a:latin typeface="Calibri"/>
              <a:cs typeface="Calibri"/>
            </a:endParaRPr>
          </a:p>
          <a:p>
            <a:r>
              <a:rPr lang="en-US" dirty="0">
                <a:latin typeface="Calibri"/>
                <a:cs typeface="Calibri"/>
              </a:rPr>
              <a:t>---</a:t>
            </a:r>
            <a:r>
              <a:rPr lang="en-US" dirty="0"/>
              <a:t>the Penelope simulation tends to better describe the angular distribution (aside from the overall scale factor). The GEANT4 distributions are somewhat narrower compared to the data and Penelope. Additionally, the GEANT4 simulation gives systematically larger backscattering from each material than does the Penelope simulation</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5EE2CF44-2B13-41B4-A334-1CDF534EEBBF}" type="slidenum">
              <a:rPr lang="en-US"/>
              <a:t>33</a:t>
            </a:fld>
            <a:endParaRPr lang="en-US"/>
          </a:p>
        </p:txBody>
      </p:sp>
    </p:spTree>
    <p:extLst>
      <p:ext uri="{BB962C8B-B14F-4D97-AF65-F5344CB8AC3E}">
        <p14:creationId xmlns:p14="http://schemas.microsoft.com/office/powerpoint/2010/main" val="403580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t>
            </a:r>
          </a:p>
          <a:p>
            <a:r>
              <a:rPr lang="en-US" dirty="0"/>
              <a:t> situation. Ratios closely related to point of interest.</a:t>
            </a:r>
          </a:p>
          <a:p>
            <a:pPr marL="228600" indent="-228600">
              <a:buAutoNum type="arabicPeriod"/>
            </a:pPr>
            <a:r>
              <a:rPr lang="en-US" dirty="0"/>
              <a:t>Present sim result for source holder</a:t>
            </a:r>
          </a:p>
          <a:p>
            <a:pPr marL="228600" indent="-228600">
              <a:buAutoNum type="arabicPeriod"/>
            </a:pPr>
            <a:r>
              <a:rPr lang="en-US" dirty="0"/>
              <a:t>Mis back scatter geometry </a:t>
            </a:r>
            <a:r>
              <a:rPr lang="en-US" dirty="0" err="1"/>
              <a:t>forfinal</a:t>
            </a:r>
            <a:r>
              <a:rPr lang="en-US" dirty="0"/>
              <a:t> </a:t>
            </a:r>
            <a:r>
              <a:rPr lang="en-US" dirty="0" err="1"/>
              <a:t>ucna</a:t>
            </a:r>
            <a:r>
              <a:rPr lang="en-US" dirty="0"/>
              <a:t> was 0.18 with </a:t>
            </a:r>
            <a:r>
              <a:rPr lang="en-US" dirty="0" err="1"/>
              <a:t>uncert</a:t>
            </a:r>
            <a:r>
              <a:rPr lang="en-US" dirty="0"/>
              <a:t> 25 % assigned </a:t>
            </a:r>
            <a:r>
              <a:rPr lang="en-US" dirty="0" err="1"/>
              <a:t>fro</a:t>
            </a:r>
            <a:r>
              <a:rPr lang="en-US" dirty="0"/>
              <a:t> worst case </a:t>
            </a:r>
            <a:r>
              <a:rPr lang="en-US" dirty="0" err="1"/>
              <a:t>scen</a:t>
            </a:r>
            <a:endParaRPr lang="en-US" dirty="0"/>
          </a:p>
          <a:p>
            <a:pPr marL="228600" indent="-228600">
              <a:buAutoNum type="arabicPeriod"/>
            </a:pPr>
            <a:r>
              <a:rPr lang="en-US" dirty="0" err="1"/>
              <a:t>Presesnt</a:t>
            </a:r>
            <a:r>
              <a:rPr lang="en-US" dirty="0"/>
              <a:t> bs </a:t>
            </a:r>
            <a:r>
              <a:rPr lang="en-US" dirty="0" err="1"/>
              <a:t>rati</a:t>
            </a:r>
            <a:r>
              <a:rPr lang="en-US" dirty="0"/>
              <a:t> </a:t>
            </a:r>
            <a:r>
              <a:rPr lang="en-US" dirty="0" err="1"/>
              <a:t>fr</a:t>
            </a:r>
            <a:r>
              <a:rPr lang="en-US" dirty="0"/>
              <a:t> </a:t>
            </a:r>
            <a:r>
              <a:rPr lang="en-US" dirty="0" err="1"/>
              <a:t>sourc</a:t>
            </a:r>
            <a:r>
              <a:rPr lang="en-US" dirty="0"/>
              <a:t> hand endcap foil configs</a:t>
            </a:r>
          </a:p>
          <a:p>
            <a:pPr marL="0" indent="0">
              <a:buNone/>
            </a:pPr>
            <a:r>
              <a:rPr lang="en-US" dirty="0"/>
              <a:t>Note – plastic </a:t>
            </a:r>
            <a:r>
              <a:rPr lang="en-US" dirty="0" err="1"/>
              <a:t>scint</a:t>
            </a:r>
            <a:r>
              <a:rPr lang="en-US" dirty="0"/>
              <a:t>, no </a:t>
            </a:r>
            <a:r>
              <a:rPr lang="en-US" dirty="0" err="1"/>
              <a:t>mwpc</a:t>
            </a:r>
            <a:endParaRPr lang="en-US" dirty="0"/>
          </a:p>
          <a:p>
            <a:pPr marL="0" indent="0">
              <a:buNone/>
            </a:pPr>
            <a:r>
              <a:rPr lang="en-US" dirty="0"/>
              <a:t>4. mis-scatter correction for </a:t>
            </a:r>
            <a:r>
              <a:rPr lang="en-US" dirty="0" err="1"/>
              <a:t>ucna</a:t>
            </a:r>
            <a:r>
              <a:rPr lang="en-US" dirty="0"/>
              <a:t> </a:t>
            </a:r>
            <a:r>
              <a:rPr lang="en-US" dirty="0" err="1"/>
              <a:t>geore</a:t>
            </a:r>
            <a:r>
              <a:rPr lang="en-US" dirty="0"/>
              <a:t>(not)</a:t>
            </a:r>
          </a:p>
          <a:p>
            <a:pPr marL="0" indent="0">
              <a:buNone/>
            </a:pPr>
            <a:r>
              <a:rPr lang="en-US" dirty="0"/>
              <a:t>5. Discover hat dependence of bs ratio on foil thickness position in </a:t>
            </a:r>
            <a:r>
              <a:rPr lang="en-US" dirty="0" err="1"/>
              <a:t>Bz</a:t>
            </a:r>
            <a:r>
              <a:rPr lang="en-US" dirty="0"/>
              <a:t> and </a:t>
            </a:r>
            <a:r>
              <a:rPr lang="en-US" dirty="0" err="1"/>
              <a:t>soure</a:t>
            </a:r>
            <a:r>
              <a:rPr lang="en-US" dirty="0"/>
              <a:t> holders </a:t>
            </a:r>
            <a:r>
              <a:rPr lang="en-US" dirty="0" err="1"/>
              <a:t>cproduce</a:t>
            </a:r>
            <a:r>
              <a:rPr lang="en-US" dirty="0"/>
              <a:t> </a:t>
            </a:r>
            <a:r>
              <a:rPr lang="en-US" dirty="0" err="1"/>
              <a:t>cleafrly</a:t>
            </a:r>
            <a:r>
              <a:rPr lang="en-US" dirty="0"/>
              <a:t> </a:t>
            </a:r>
            <a:r>
              <a:rPr lang="en-US" dirty="0" err="1"/>
              <a:t>obsv</a:t>
            </a:r>
            <a:r>
              <a:rPr lang="en-US" dirty="0"/>
              <a:t> </a:t>
            </a:r>
            <a:r>
              <a:rPr lang="en-US" dirty="0" err="1"/>
              <a:t>qts</a:t>
            </a:r>
            <a:r>
              <a:rPr lang="en-US" dirty="0"/>
              <a:t> can be 8% </a:t>
            </a:r>
            <a:r>
              <a:rPr lang="en-US" dirty="0" err="1"/>
              <a:t>uncert</a:t>
            </a:r>
            <a:r>
              <a:rPr lang="en-US" dirty="0"/>
              <a:t>. </a:t>
            </a:r>
          </a:p>
          <a:p>
            <a:pPr marL="0" indent="0">
              <a:buNone/>
            </a:pPr>
            <a:r>
              <a:rPr lang="en-US" dirty="0"/>
              <a:t>…. Physics models impacts the precision at level must be taken not consider…. when considering model </a:t>
            </a:r>
            <a:r>
              <a:rPr lang="en-US" dirty="0" err="1"/>
              <a:t>xorrectioni</a:t>
            </a:r>
            <a:r>
              <a:rPr lang="en-US" dirty="0"/>
              <a:t> .</a:t>
            </a:r>
          </a:p>
          <a:p>
            <a:pPr marL="0" indent="0">
              <a:buNone/>
            </a:pPr>
            <a:r>
              <a:rPr lang="en-US" dirty="0"/>
              <a:t>Working toward R&amp;D in </a:t>
            </a:r>
            <a:r>
              <a:rPr lang="en-US" dirty="0" err="1"/>
              <a:t>ucnaspec</a:t>
            </a:r>
            <a:r>
              <a:rPr lang="en-US" dirty="0"/>
              <a:t> using foils from </a:t>
            </a:r>
            <a:r>
              <a:rPr lang="en-US" dirty="0" err="1"/>
              <a:t>og</a:t>
            </a:r>
            <a:r>
              <a:rPr lang="en-US" dirty="0"/>
              <a:t> </a:t>
            </a:r>
            <a:r>
              <a:rPr lang="en-US" dirty="0" err="1"/>
              <a:t>ext</a:t>
            </a:r>
            <a:r>
              <a:rPr lang="en-US" dirty="0"/>
              <a:t> to establish the model reliability.</a:t>
            </a:r>
          </a:p>
          <a:p>
            <a:pPr marL="0" indent="0">
              <a:buNone/>
            </a:pPr>
            <a:r>
              <a:rPr lang="en-US" dirty="0"/>
              <a:t>- physics model.  Need to look at lower energy source diff source energy. </a:t>
            </a:r>
          </a:p>
          <a:p>
            <a:endParaRPr lang="en-US" dirty="0"/>
          </a:p>
          <a:p>
            <a:pPr marL="285750" indent="-285750">
              <a:buFont typeface="Wingdings" panose="05000000000000000000" pitchFamily="2" charset="2"/>
              <a:buChar char="§"/>
            </a:pPr>
            <a:r>
              <a:rPr lang="en-US" dirty="0"/>
              <a:t>.</a:t>
            </a:r>
            <a:r>
              <a:rPr lang="en-US" b="1" i="0" dirty="0">
                <a:solidFill>
                  <a:schemeClr val="bg1"/>
                </a:solidFill>
                <a:effectLst>
                  <a:outerShdw blurRad="38100" dist="38100" dir="2700000" algn="tl">
                    <a:srgbClr val="000000">
                      <a:alpha val="43137"/>
                    </a:srgbClr>
                  </a:outerShdw>
                </a:effectLst>
                <a:latin typeface="Sitka Heading" pitchFamily="2" charset="0"/>
              </a:rPr>
              <a:t> Analyze changes in particle dynamics when the endcap foil is moved across the magnetic field expansion region, comparing single foil to two foils.</a:t>
            </a:r>
          </a:p>
          <a:p>
            <a:pPr marL="285750" indent="-285750">
              <a:buFont typeface="Wingdings" panose="05000000000000000000" pitchFamily="2" charset="2"/>
              <a:buChar char="§"/>
            </a:pPr>
            <a:endParaRPr lang="en-US" b="1" i="0" dirty="0">
              <a:solidFill>
                <a:schemeClr val="bg1"/>
              </a:solidFill>
              <a:effectLst>
                <a:outerShdw blurRad="38100" dist="38100" dir="2700000" algn="tl">
                  <a:srgbClr val="000000">
                    <a:alpha val="43137"/>
                  </a:srgbClr>
                </a:outerShdw>
              </a:effectLst>
              <a:latin typeface="Sitka Heading" pitchFamily="2" charset="0"/>
            </a:endParaRPr>
          </a:p>
          <a:p>
            <a:pPr marL="285750" indent="-285750">
              <a:buFont typeface="Wingdings" panose="05000000000000000000" pitchFamily="2" charset="2"/>
              <a:buChar char="§"/>
            </a:pPr>
            <a:r>
              <a:rPr lang="en-US" b="1" i="0" dirty="0">
                <a:solidFill>
                  <a:schemeClr val="bg1"/>
                </a:solidFill>
                <a:effectLst>
                  <a:outerShdw blurRad="38100" dist="38100" dir="2700000" algn="tl">
                    <a:srgbClr val="000000">
                      <a:alpha val="43137"/>
                    </a:srgbClr>
                  </a:outerShdw>
                </a:effectLst>
                <a:latin typeface="Sitka Heading" pitchFamily="2" charset="0"/>
              </a:rPr>
              <a:t>Utilize diverse physics models and varying step sizes in simulations to understand and quantify observed phenomena, including energy deposition over time of flight.</a:t>
            </a:r>
            <a:endParaRPr lang="en-US" sz="1200" b="1" dirty="0">
              <a:solidFill>
                <a:schemeClr val="bg1"/>
              </a:solidFill>
              <a:effectLst>
                <a:outerShdw blurRad="38100" dist="38100" dir="2700000" algn="tl">
                  <a:srgbClr val="000000">
                    <a:alpha val="43137"/>
                  </a:srgbClr>
                </a:outerShdw>
              </a:effectLst>
              <a:latin typeface="Sitka Heading" pitchFamily="2" charset="0"/>
            </a:endParaRPr>
          </a:p>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34</a:t>
            </a:fld>
            <a:endParaRPr lang="en-US"/>
          </a:p>
        </p:txBody>
      </p:sp>
    </p:spTree>
    <p:extLst>
      <p:ext uri="{BB962C8B-B14F-4D97-AF65-F5344CB8AC3E}">
        <p14:creationId xmlns:p14="http://schemas.microsoft.com/office/powerpoint/2010/main" val="312488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Baskerville Old Face" panose="02020602080505020303" pitchFamily="18" charset="0"/>
            </a:endParaRPr>
          </a:p>
        </p:txBody>
      </p:sp>
      <p:sp>
        <p:nvSpPr>
          <p:cNvPr id="4" name="Slide Number Placeholder 3"/>
          <p:cNvSpPr>
            <a:spLocks noGrp="1"/>
          </p:cNvSpPr>
          <p:nvPr>
            <p:ph type="sldNum" sz="quarter" idx="5"/>
          </p:nvPr>
        </p:nvSpPr>
        <p:spPr/>
        <p:txBody>
          <a:bodyPr/>
          <a:lstStyle/>
          <a:p>
            <a:fld id="{7DA86D0B-77A9-4348-BE01-880161DB5AA8}" type="slidenum">
              <a:rPr lang="en-US" smtClean="0"/>
              <a:t>36</a:t>
            </a:fld>
            <a:endParaRPr lang="en-US"/>
          </a:p>
        </p:txBody>
      </p:sp>
    </p:spTree>
    <p:extLst>
      <p:ext uri="{BB962C8B-B14F-4D97-AF65-F5344CB8AC3E}">
        <p14:creationId xmlns:p14="http://schemas.microsoft.com/office/powerpoint/2010/main" val="105498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We also try to see the impact of the step size 6.6% of 1.8% of events that hit the detector 1 first were actually emitted in the opposite direction. It matches for Livermore model too. However we see differences when the </a:t>
            </a:r>
            <a:r>
              <a:rPr lang="en-US" dirty="0" err="1">
                <a:latin typeface="Calibri"/>
                <a:cs typeface="Calibri"/>
              </a:rPr>
              <a:t>foiol</a:t>
            </a:r>
            <a:r>
              <a:rPr lang="en-US" dirty="0">
                <a:latin typeface="Calibri"/>
                <a:cs typeface="Calibri"/>
              </a:rPr>
              <a:t> is near the detector. The number is less. </a:t>
            </a:r>
          </a:p>
        </p:txBody>
      </p:sp>
      <p:sp>
        <p:nvSpPr>
          <p:cNvPr id="4" name="Slide Number Placeholder 3"/>
          <p:cNvSpPr>
            <a:spLocks noGrp="1"/>
          </p:cNvSpPr>
          <p:nvPr>
            <p:ph type="sldNum" sz="quarter" idx="5"/>
          </p:nvPr>
        </p:nvSpPr>
        <p:spPr/>
        <p:txBody>
          <a:bodyPr/>
          <a:lstStyle/>
          <a:p>
            <a:fld id="{5EE2CF44-2B13-41B4-A334-1CDF534EEBBF}" type="slidenum">
              <a:rPr lang="en-US"/>
              <a:t>37</a:t>
            </a:fld>
            <a:endParaRPr lang="en-US"/>
          </a:p>
        </p:txBody>
      </p:sp>
    </p:spTree>
    <p:extLst>
      <p:ext uri="{BB962C8B-B14F-4D97-AF65-F5344CB8AC3E}">
        <p14:creationId xmlns:p14="http://schemas.microsoft.com/office/powerpoint/2010/main" val="3236049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of 30 keV</a:t>
            </a:r>
          </a:p>
          <a:p>
            <a:r>
              <a:rPr lang="en-US" dirty="0"/>
              <a:t>Whenever the source emits the electron it traverses and could see two objects before it gets detected- the </a:t>
            </a:r>
            <a:r>
              <a:rPr lang="en-US" i="1" dirty="0"/>
              <a:t>source holder</a:t>
            </a:r>
            <a:r>
              <a:rPr lang="en-US" dirty="0"/>
              <a:t>, and </a:t>
            </a:r>
            <a:r>
              <a:rPr lang="en-US" i="1" dirty="0">
                <a:solidFill>
                  <a:srgbClr val="00B050"/>
                </a:solidFill>
              </a:rPr>
              <a:t>endcap foil. </a:t>
            </a:r>
            <a:r>
              <a:rPr lang="en-US" i="0" dirty="0">
                <a:solidFill>
                  <a:srgbClr val="00B050"/>
                </a:solidFill>
              </a:rPr>
              <a:t>The e could backscatter </a:t>
            </a:r>
            <a:r>
              <a:rPr lang="en-US" i="1" u="sng" dirty="0">
                <a:solidFill>
                  <a:srgbClr val="00B050"/>
                </a:solidFill>
              </a:rPr>
              <a:t>endcap foil</a:t>
            </a:r>
            <a:r>
              <a:rPr lang="en-US" i="0" dirty="0">
                <a:solidFill>
                  <a:srgbClr val="00B050"/>
                </a:solidFill>
              </a:rPr>
              <a:t> and hit detector 2 increasing N02 or ,it could help in trapping the e- between the endcap foil and detector. Getting more e in det1 . This either increases N01 or N11. However, this would be certainly less when the endcap foil is on  the extreme end.  E also sees the </a:t>
            </a:r>
            <a:r>
              <a:rPr lang="en-US" i="1" u="sng" dirty="0">
                <a:solidFill>
                  <a:srgbClr val="00B050"/>
                </a:solidFill>
              </a:rPr>
              <a:t>source foil </a:t>
            </a:r>
            <a:r>
              <a:rPr lang="en-US" i="0" dirty="0">
                <a:solidFill>
                  <a:srgbClr val="00B050"/>
                </a:solidFill>
              </a:rPr>
              <a:t>if emitted in the opposite direction for the mylar source holder with larger thickness compared to 6F6F , e would be backscattered more and could increase the N11. </a:t>
            </a:r>
            <a:endParaRPr lang="en-US" i="1" dirty="0">
              <a:solidFill>
                <a:srgbClr val="00B050"/>
              </a:solidFill>
            </a:endParaRPr>
          </a:p>
        </p:txBody>
      </p:sp>
      <p:sp>
        <p:nvSpPr>
          <p:cNvPr id="4" name="Slide Number Placeholder 3"/>
          <p:cNvSpPr>
            <a:spLocks noGrp="1"/>
          </p:cNvSpPr>
          <p:nvPr>
            <p:ph type="sldNum" sz="quarter" idx="5"/>
          </p:nvPr>
        </p:nvSpPr>
        <p:spPr/>
        <p:txBody>
          <a:bodyPr/>
          <a:lstStyle/>
          <a:p>
            <a:fld id="{7DA86D0B-77A9-4348-BE01-880161DB5AA8}" type="slidenum">
              <a:rPr lang="en-US" smtClean="0"/>
              <a:t>38</a:t>
            </a:fld>
            <a:endParaRPr lang="en-US"/>
          </a:p>
        </p:txBody>
      </p:sp>
    </p:spTree>
    <p:extLst>
      <p:ext uri="{BB962C8B-B14F-4D97-AF65-F5344CB8AC3E}">
        <p14:creationId xmlns:p14="http://schemas.microsoft.com/office/powerpoint/2010/main" val="231888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 detector threshold for </a:t>
            </a:r>
            <a:r>
              <a:rPr lang="en-US" dirty="0" err="1"/>
              <a:t>detetction</a:t>
            </a:r>
            <a:r>
              <a:rPr lang="en-US" dirty="0"/>
              <a:t> of electrons. </a:t>
            </a:r>
          </a:p>
        </p:txBody>
      </p:sp>
      <p:sp>
        <p:nvSpPr>
          <p:cNvPr id="4" name="Slide Number Placeholder 3"/>
          <p:cNvSpPr>
            <a:spLocks noGrp="1"/>
          </p:cNvSpPr>
          <p:nvPr>
            <p:ph type="sldNum" sz="quarter" idx="5"/>
          </p:nvPr>
        </p:nvSpPr>
        <p:spPr/>
        <p:txBody>
          <a:bodyPr/>
          <a:lstStyle/>
          <a:p>
            <a:fld id="{7DA86D0B-77A9-4348-BE01-880161DB5AA8}" type="slidenum">
              <a:rPr lang="en-US" smtClean="0"/>
              <a:t>7</a:t>
            </a:fld>
            <a:endParaRPr lang="en-US"/>
          </a:p>
        </p:txBody>
      </p:sp>
    </p:spTree>
    <p:extLst>
      <p:ext uri="{BB962C8B-B14F-4D97-AF65-F5344CB8AC3E}">
        <p14:creationId xmlns:p14="http://schemas.microsoft.com/office/powerpoint/2010/main" val="223924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of 30 keV</a:t>
            </a:r>
          </a:p>
          <a:p>
            <a:r>
              <a:rPr lang="en-US" dirty="0"/>
              <a:t>Threshold of 30 keV</a:t>
            </a:r>
          </a:p>
          <a:p>
            <a:r>
              <a:rPr lang="en-US" dirty="0"/>
              <a:t>We see that with the thickness of </a:t>
            </a:r>
            <a:r>
              <a:rPr lang="en-US" dirty="0" err="1"/>
              <a:t>sourc</a:t>
            </a:r>
            <a:r>
              <a:rPr lang="en-US" dirty="0"/>
              <a:t> e holder more there is more backscattering </a:t>
            </a:r>
            <a:r>
              <a:rPr lang="en-US" dirty="0" err="1"/>
              <a:t>comoared</a:t>
            </a:r>
            <a:r>
              <a:rPr lang="en-US" dirty="0"/>
              <a:t> to 6f6df even when the emission direction is reversed, for –z only we can see that r2 for 6 is less than that of mylar implying more backscattering by thicker source than 6f6f</a:t>
            </a:r>
          </a:p>
        </p:txBody>
      </p:sp>
      <p:sp>
        <p:nvSpPr>
          <p:cNvPr id="4" name="Slide Number Placeholder 3"/>
          <p:cNvSpPr>
            <a:spLocks noGrp="1"/>
          </p:cNvSpPr>
          <p:nvPr>
            <p:ph type="sldNum" sz="quarter" idx="5"/>
          </p:nvPr>
        </p:nvSpPr>
        <p:spPr/>
        <p:txBody>
          <a:bodyPr/>
          <a:lstStyle/>
          <a:p>
            <a:fld id="{7DA86D0B-77A9-4348-BE01-880161DB5AA8}" type="slidenum">
              <a:rPr lang="en-US" smtClean="0"/>
              <a:t>39</a:t>
            </a:fld>
            <a:endParaRPr lang="en-US"/>
          </a:p>
        </p:txBody>
      </p:sp>
    </p:spTree>
    <p:extLst>
      <p:ext uri="{BB962C8B-B14F-4D97-AF65-F5344CB8AC3E}">
        <p14:creationId xmlns:p14="http://schemas.microsoft.com/office/powerpoint/2010/main" val="1175681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86D0B-77A9-4348-BE01-880161DB5A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626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49</a:t>
            </a:fld>
            <a:endParaRPr lang="en-US"/>
          </a:p>
        </p:txBody>
      </p:sp>
    </p:spTree>
    <p:extLst>
      <p:ext uri="{BB962C8B-B14F-4D97-AF65-F5344CB8AC3E}">
        <p14:creationId xmlns:p14="http://schemas.microsoft.com/office/powerpoint/2010/main" val="231319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mn-ea"/>
                <a:cs typeface="+mn-cs"/>
              </a:rPr>
              <a:t>Previous uncertainties: took worst case, 25% uncertainty for corrections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a:ea typeface="+mn-ea"/>
                <a:cs typeface="+mn-cs"/>
              </a:rPr>
              <a:t>Show UCNA, Plaster paper?</a:t>
            </a:r>
          </a:p>
          <a:p>
            <a:endParaRPr lang="en-US" dirty="0"/>
          </a:p>
          <a:p>
            <a:r>
              <a:rPr lang="en-US" dirty="0"/>
              <a:t>0.2 % to match the </a:t>
            </a:r>
            <a:r>
              <a:rPr lang="en-US" dirty="0" err="1"/>
              <a:t>pereko</a:t>
            </a:r>
            <a:r>
              <a:rPr lang="en-US" dirty="0"/>
              <a:t> III precision and which would be pretty close. </a:t>
            </a:r>
          </a:p>
          <a:p>
            <a:r>
              <a:rPr lang="en-US" dirty="0"/>
              <a:t>ERROR BUDGET : in UCNA there was significant back-scattering. Need to model very precisely. </a:t>
            </a:r>
            <a:r>
              <a:rPr lang="en-US" dirty="0" err="1"/>
              <a:t>Aimining</a:t>
            </a:r>
            <a:r>
              <a:rPr lang="en-US" dirty="0"/>
              <a:t> for below 10% for the back-scattering correction.</a:t>
            </a:r>
          </a:p>
        </p:txBody>
      </p:sp>
      <p:sp>
        <p:nvSpPr>
          <p:cNvPr id="4" name="Footer Placeholder 3"/>
          <p:cNvSpPr>
            <a:spLocks noGrp="1"/>
          </p:cNvSpPr>
          <p:nvPr>
            <p:ph type="ftr" sz="quarter" idx="4"/>
          </p:nvPr>
        </p:nvSpPr>
        <p:spPr/>
        <p:txBody>
          <a:bodyPr/>
          <a:lstStyle/>
          <a:p>
            <a:r>
              <a:rPr lang="en-US"/>
              <a:t>APS April Meeting 2023</a:t>
            </a:r>
          </a:p>
        </p:txBody>
      </p:sp>
      <p:sp>
        <p:nvSpPr>
          <p:cNvPr id="5" name="Slide Number Placeholder 4"/>
          <p:cNvSpPr>
            <a:spLocks noGrp="1"/>
          </p:cNvSpPr>
          <p:nvPr>
            <p:ph type="sldNum" sz="quarter" idx="5"/>
          </p:nvPr>
        </p:nvSpPr>
        <p:spPr/>
        <p:txBody>
          <a:bodyPr/>
          <a:lstStyle/>
          <a:p>
            <a:fld id="{BBF950A1-09E9-4C5D-840E-302F3FE95412}" type="slidenum">
              <a:rPr lang="en-US" smtClean="0"/>
              <a:t>12</a:t>
            </a:fld>
            <a:endParaRPr lang="en-US"/>
          </a:p>
        </p:txBody>
      </p:sp>
    </p:spTree>
    <p:extLst>
      <p:ext uri="{BB962C8B-B14F-4D97-AF65-F5344CB8AC3E}">
        <p14:creationId xmlns:p14="http://schemas.microsoft.com/office/powerpoint/2010/main" val="19540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13</a:t>
            </a:fld>
            <a:endParaRPr lang="en-US"/>
          </a:p>
        </p:txBody>
      </p:sp>
    </p:spTree>
    <p:extLst>
      <p:ext uri="{BB962C8B-B14F-4D97-AF65-F5344CB8AC3E}">
        <p14:creationId xmlns:p14="http://schemas.microsoft.com/office/powerpoint/2010/main" val="29660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backing detectors for background subtraction</a:t>
            </a:r>
          </a:p>
        </p:txBody>
      </p:sp>
      <p:sp>
        <p:nvSpPr>
          <p:cNvPr id="4" name="Slide Number Placeholder 3"/>
          <p:cNvSpPr>
            <a:spLocks noGrp="1"/>
          </p:cNvSpPr>
          <p:nvPr>
            <p:ph type="sldNum" sz="quarter" idx="5"/>
          </p:nvPr>
        </p:nvSpPr>
        <p:spPr/>
        <p:txBody>
          <a:bodyPr/>
          <a:lstStyle/>
          <a:p>
            <a:fld id="{7DA86D0B-77A9-4348-BE01-880161DB5AA8}" type="slidenum">
              <a:rPr lang="en-US" smtClean="0"/>
              <a:t>14</a:t>
            </a:fld>
            <a:endParaRPr lang="en-US"/>
          </a:p>
        </p:txBody>
      </p:sp>
    </p:spTree>
    <p:extLst>
      <p:ext uri="{BB962C8B-B14F-4D97-AF65-F5344CB8AC3E}">
        <p14:creationId xmlns:p14="http://schemas.microsoft.com/office/powerpoint/2010/main" val="3761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Radius is 3.5mm</a:t>
            </a:r>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16</a:t>
            </a:fld>
            <a:endParaRPr lang="en-US"/>
          </a:p>
        </p:txBody>
      </p:sp>
    </p:spTree>
    <p:extLst>
      <p:ext uri="{BB962C8B-B14F-4D97-AF65-F5344CB8AC3E}">
        <p14:creationId xmlns:p14="http://schemas.microsoft.com/office/powerpoint/2010/main" val="123169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goal : to </a:t>
            </a:r>
            <a:r>
              <a:rPr lang="en-US" dirty="0" err="1"/>
              <a:t>estab</a:t>
            </a:r>
            <a:endParaRPr lang="en-US" dirty="0"/>
          </a:p>
          <a:p>
            <a:r>
              <a:rPr lang="en-US" b="0" i="0" dirty="0">
                <a:solidFill>
                  <a:srgbClr val="000000"/>
                </a:solidFill>
                <a:effectLst/>
                <a:latin typeface="Segoe UI" panose="020B0502040204020203" pitchFamily="34" charset="0"/>
              </a:rPr>
              <a:t> prediction of backscattering changes at the 10% level</a:t>
            </a:r>
            <a:endParaRPr lang="en-US" dirty="0"/>
          </a:p>
        </p:txBody>
      </p:sp>
      <p:sp>
        <p:nvSpPr>
          <p:cNvPr id="4" name="Slide Number Placeholder 3"/>
          <p:cNvSpPr>
            <a:spLocks noGrp="1"/>
          </p:cNvSpPr>
          <p:nvPr>
            <p:ph type="sldNum" sz="quarter" idx="5"/>
          </p:nvPr>
        </p:nvSpPr>
        <p:spPr/>
        <p:txBody>
          <a:bodyPr/>
          <a:lstStyle/>
          <a:p>
            <a:fld id="{7DA86D0B-77A9-4348-BE01-880161DB5AA8}" type="slidenum">
              <a:rPr lang="en-US" smtClean="0"/>
              <a:t>21</a:t>
            </a:fld>
            <a:endParaRPr lang="en-US"/>
          </a:p>
        </p:txBody>
      </p:sp>
    </p:spTree>
    <p:extLst>
      <p:ext uri="{BB962C8B-B14F-4D97-AF65-F5344CB8AC3E}">
        <p14:creationId xmlns:p14="http://schemas.microsoft.com/office/powerpoint/2010/main" val="225961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angular dependence of the missed backscattered fraction can be determined by integrating over energy the data</a:t>
            </a:r>
          </a:p>
        </p:txBody>
      </p:sp>
      <p:sp>
        <p:nvSpPr>
          <p:cNvPr id="4" name="Slide Number Placeholder 3"/>
          <p:cNvSpPr>
            <a:spLocks noGrp="1"/>
          </p:cNvSpPr>
          <p:nvPr>
            <p:ph type="sldNum" sz="quarter" idx="5"/>
          </p:nvPr>
        </p:nvSpPr>
        <p:spPr/>
        <p:txBody>
          <a:bodyPr/>
          <a:lstStyle/>
          <a:p>
            <a:fld id="{7DA86D0B-77A9-4348-BE01-880161DB5AA8}" type="slidenum">
              <a:rPr lang="en-US" smtClean="0"/>
              <a:t>22</a:t>
            </a:fld>
            <a:endParaRPr lang="en-US"/>
          </a:p>
        </p:txBody>
      </p:sp>
    </p:spTree>
    <p:extLst>
      <p:ext uri="{BB962C8B-B14F-4D97-AF65-F5344CB8AC3E}">
        <p14:creationId xmlns:p14="http://schemas.microsoft.com/office/powerpoint/2010/main" val="426833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Prctical</a:t>
            </a:r>
            <a:r>
              <a:rPr lang="en-US" dirty="0"/>
              <a:t> std to reliability. </a:t>
            </a:r>
            <a:r>
              <a:rPr lang="en-US" dirty="0" err="1"/>
              <a:t>Wll</a:t>
            </a:r>
            <a:r>
              <a:rPr lang="en-US" dirty="0"/>
              <a:t> defined situation. Ratios closely related to point of interest.</a:t>
            </a:r>
          </a:p>
          <a:p>
            <a:r>
              <a:rPr lang="en-US" dirty="0"/>
              <a:t>Present sim result for source holder</a:t>
            </a:r>
          </a:p>
        </p:txBody>
      </p:sp>
      <p:sp>
        <p:nvSpPr>
          <p:cNvPr id="4" name="Slide Number Placeholder 3"/>
          <p:cNvSpPr>
            <a:spLocks noGrp="1"/>
          </p:cNvSpPr>
          <p:nvPr>
            <p:ph type="sldNum" sz="quarter" idx="5"/>
          </p:nvPr>
        </p:nvSpPr>
        <p:spPr/>
        <p:txBody>
          <a:bodyPr/>
          <a:lstStyle/>
          <a:p>
            <a:fld id="{7DA86D0B-77A9-4348-BE01-880161DB5AA8}" type="slidenum">
              <a:rPr lang="en-US" smtClean="0"/>
              <a:t>23</a:t>
            </a:fld>
            <a:endParaRPr lang="en-US"/>
          </a:p>
        </p:txBody>
      </p:sp>
    </p:spTree>
    <p:extLst>
      <p:ext uri="{BB962C8B-B14F-4D97-AF65-F5344CB8AC3E}">
        <p14:creationId xmlns:p14="http://schemas.microsoft.com/office/powerpoint/2010/main" val="2463267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Standard-Slide-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10" y="1551818"/>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711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4" y="274638"/>
            <a:ext cx="11121617" cy="1143000"/>
          </a:xfrm>
        </p:spPr>
        <p:txBody>
          <a:bodyPr>
            <a:noAutofit/>
          </a:bodyPr>
          <a:lstStyle>
            <a:lvl1pPr>
              <a:defRPr sz="2700">
                <a:solidFill>
                  <a:srgbClr val="FFFFFF"/>
                </a:solidFill>
              </a:defRPr>
            </a:lvl1pPr>
          </a:lstStyle>
          <a:p>
            <a:r>
              <a:rPr lang="en-US"/>
              <a:t>Click to edit Master title style</a:t>
            </a:r>
          </a:p>
        </p:txBody>
      </p:sp>
      <p:sp>
        <p:nvSpPr>
          <p:cNvPr id="3" name="Content Placeholder 2"/>
          <p:cNvSpPr>
            <a:spLocks noGrp="1"/>
          </p:cNvSpPr>
          <p:nvPr>
            <p:ph idx="1"/>
          </p:nvPr>
        </p:nvSpPr>
        <p:spPr>
          <a:xfrm>
            <a:off x="460784" y="1600203"/>
            <a:ext cx="11121617" cy="4525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03419" y="274638"/>
            <a:ext cx="8978981" cy="1143000"/>
          </a:xfrm>
        </p:spPr>
        <p:txBody>
          <a:bodyPr>
            <a:noAutofit/>
          </a:bodyPr>
          <a:lstStyle>
            <a:lvl1pPr>
              <a:defRPr sz="2700"/>
            </a:lvl1pPr>
          </a:lstStyle>
          <a:p>
            <a:r>
              <a:rPr lang="en-US"/>
              <a:t>Click to edit Master title style</a:t>
            </a:r>
          </a:p>
        </p:txBody>
      </p:sp>
      <p:sp>
        <p:nvSpPr>
          <p:cNvPr id="3" name="Content Placeholder 2"/>
          <p:cNvSpPr>
            <a:spLocks noGrp="1"/>
          </p:cNvSpPr>
          <p:nvPr>
            <p:ph sz="half" idx="1"/>
          </p:nvPr>
        </p:nvSpPr>
        <p:spPr>
          <a:xfrm>
            <a:off x="2638011" y="1600203"/>
            <a:ext cx="4266468"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4912" y="1600203"/>
            <a:ext cx="4267488"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376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61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46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6530" y="274638"/>
            <a:ext cx="9275871" cy="1143000"/>
          </a:xfrm>
        </p:spPr>
        <p:txBody>
          <a:bodyPr>
            <a:noAutofit/>
          </a:bodyPr>
          <a:lstStyle>
            <a:lvl1pPr>
              <a:defRPr sz="2700"/>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65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6530" y="283278"/>
            <a:ext cx="9275871" cy="1143000"/>
          </a:xfrm>
        </p:spPr>
        <p:txBody>
          <a:bodyPr>
            <a:noAutofit/>
          </a:bodyPr>
          <a:lstStyle>
            <a:lvl1pPr>
              <a:defRPr sz="2700">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09600" y="160884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884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0614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48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solidFill>
                  <a:srgbClr val="FFFFFF"/>
                </a:solidFill>
              </a:defRPr>
            </a:lvl1pPr>
            <a:lvl2pPr>
              <a:defRPr sz="1800">
                <a:solidFill>
                  <a:srgbClr val="FFFFFF"/>
                </a:solidFill>
              </a:defRPr>
            </a:lvl2pPr>
            <a:lvl3pPr>
              <a:defRPr sz="1500">
                <a:solidFill>
                  <a:srgbClr val="FFFFFF"/>
                </a:solidFill>
              </a:defRPr>
            </a:lvl3pPr>
            <a:lvl4pPr>
              <a:defRPr sz="1350">
                <a:solidFill>
                  <a:srgbClr val="FFFFFF"/>
                </a:solidFill>
              </a:defRPr>
            </a:lvl4pPr>
            <a:lvl5pPr>
              <a:defRPr sz="1350">
                <a:solidFill>
                  <a:srgbClr val="FFFFF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41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03419" y="274638"/>
            <a:ext cx="8978981" cy="1143000"/>
          </a:xfrm>
        </p:spPr>
        <p:txBody>
          <a:bodyPr>
            <a:noAutofit/>
          </a:bodyPr>
          <a:lstStyle>
            <a:lvl1pPr>
              <a:defRPr sz="2700"/>
            </a:lvl1pPr>
          </a:lstStyle>
          <a:p>
            <a:r>
              <a:rPr lang="en-US"/>
              <a:t>Click to edit Master title style</a:t>
            </a:r>
          </a:p>
        </p:txBody>
      </p:sp>
      <p:sp>
        <p:nvSpPr>
          <p:cNvPr id="3" name="Text Placeholder 2"/>
          <p:cNvSpPr>
            <a:spLocks noGrp="1"/>
          </p:cNvSpPr>
          <p:nvPr>
            <p:ph type="body" idx="1"/>
          </p:nvPr>
        </p:nvSpPr>
        <p:spPr>
          <a:xfrm>
            <a:off x="2614936" y="1535113"/>
            <a:ext cx="4257065" cy="639762"/>
          </a:xfrm>
        </p:spPr>
        <p:txBody>
          <a:bodyPr anchor="b">
            <a:normAutofit/>
          </a:bodyPr>
          <a:lstStyle>
            <a:lvl1pPr marL="0" indent="0">
              <a:buNone/>
              <a:defRPr sz="1500" b="1" i="0">
                <a:solidFill>
                  <a:schemeClr val="accent4"/>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614936" y="2174875"/>
            <a:ext cx="425706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4912" y="1535113"/>
            <a:ext cx="4267488" cy="639762"/>
          </a:xfrm>
        </p:spPr>
        <p:txBody>
          <a:bodyPr anchor="b">
            <a:normAutofit/>
          </a:bodyPr>
          <a:lstStyle>
            <a:lvl1pPr marL="0" indent="0">
              <a:buNone/>
              <a:defRPr sz="1500" b="1" i="0">
                <a:solidFill>
                  <a:srgbClr val="4A4D4D"/>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7314912" y="2174875"/>
            <a:ext cx="42674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790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7" name="Picture 6"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rgbClr val="4A4D4D"/>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rgbClr val="4A4D4D"/>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40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Standard-Slide-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10" y="1551818"/>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9022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pic>
        <p:nvPicPr>
          <p:cNvPr id="7" name="Picture 6"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chemeClr val="bg1"/>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chemeClr val="bg1"/>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950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pic>
        <p:nvPicPr>
          <p:cNvPr id="7" name="Picture 6"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296795" y="274638"/>
            <a:ext cx="9285604" cy="1143000"/>
          </a:xfrm>
        </p:spPr>
        <p:txBody>
          <a:bodyPr>
            <a:noAutofit/>
          </a:bodyPr>
          <a:lstStyle>
            <a:lvl1pPr>
              <a:defRPr sz="27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rgbClr val="4A4D4D"/>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rgbClr val="4A4D4D"/>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0342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pic>
        <p:nvPicPr>
          <p:cNvPr id="7" name="Picture 6"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296795" y="274638"/>
            <a:ext cx="9285604" cy="1143000"/>
          </a:xfrm>
        </p:spPr>
        <p:txBody>
          <a:bodyPr>
            <a:noAutofit/>
          </a:bodyPr>
          <a:lstStyle>
            <a:lvl1pPr>
              <a:defRPr sz="2700">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rgbClr val="FFFFFF"/>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solidFill>
                  <a:srgbClr val="FFFFFF"/>
                </a:solidFill>
              </a:defRPr>
            </a:lvl1pPr>
            <a:lvl2pPr>
              <a:defRPr sz="1500">
                <a:solidFill>
                  <a:srgbClr val="FFFFFF"/>
                </a:solidFill>
              </a:defRPr>
            </a:lvl2pPr>
            <a:lvl3pPr>
              <a:defRPr sz="1350">
                <a:solidFill>
                  <a:srgbClr val="FFFFFF"/>
                </a:solidFill>
              </a:defRPr>
            </a:lvl3pPr>
            <a:lvl4pPr>
              <a:defRPr sz="1200">
                <a:solidFill>
                  <a:srgbClr val="FFFFFF"/>
                </a:solidFill>
              </a:defRPr>
            </a:lvl4pPr>
            <a:lvl5pPr>
              <a:defRPr sz="1200">
                <a:solidFill>
                  <a:srgbClr val="FFFFFF"/>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rgbClr val="FFFFFF"/>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solidFill>
                  <a:srgbClr val="FFFFFF"/>
                </a:solidFill>
              </a:defRPr>
            </a:lvl1pPr>
            <a:lvl2pPr>
              <a:defRPr sz="1500">
                <a:solidFill>
                  <a:srgbClr val="FFFFFF"/>
                </a:solidFill>
              </a:defRPr>
            </a:lvl2pPr>
            <a:lvl3pPr>
              <a:defRPr sz="1350">
                <a:solidFill>
                  <a:srgbClr val="FFFFFF"/>
                </a:solidFill>
              </a:defRPr>
            </a:lvl3pPr>
            <a:lvl4pPr>
              <a:defRPr sz="1200">
                <a:solidFill>
                  <a:srgbClr val="FFFFFF"/>
                </a:solidFill>
              </a:defRPr>
            </a:lvl4pPr>
            <a:lvl5pPr>
              <a:defRPr sz="1200">
                <a:solidFill>
                  <a:srgbClr val="FFFFFF"/>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0510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pic>
        <p:nvPicPr>
          <p:cNvPr id="7" name="Picture 6"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chemeClr val="accent4"/>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chemeClr val="accent4"/>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758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6_Comparison">
    <p:spTree>
      <p:nvGrpSpPr>
        <p:cNvPr id="1" name=""/>
        <p:cNvGrpSpPr/>
        <p:nvPr/>
      </p:nvGrpSpPr>
      <p:grpSpPr>
        <a:xfrm>
          <a:off x="0" y="0"/>
          <a:ext cx="0" cy="0"/>
          <a:chOff x="0" y="0"/>
          <a:chExt cx="0" cy="0"/>
        </a:xfrm>
      </p:grpSpPr>
      <p:pic>
        <p:nvPicPr>
          <p:cNvPr id="7" name="Picture 6"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4638"/>
            <a:ext cx="10972799" cy="1143000"/>
          </a:xfrm>
        </p:spPr>
        <p:txBody>
          <a:bodyPr>
            <a:noAutofit/>
          </a:bodyPr>
          <a:lstStyle>
            <a:lvl1pPr>
              <a:defRPr sz="27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1500" b="1" i="0">
                <a:solidFill>
                  <a:schemeClr val="bg1"/>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1500" b="1" i="0">
                <a:solidFill>
                  <a:schemeClr val="bg1"/>
                </a:solidFill>
                <a:latin typeface="Avenir Next Regular"/>
                <a:cs typeface="Avenir Next Regular"/>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335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pic>
        <p:nvPicPr>
          <p:cNvPr id="3" name="Picture 2"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57340" y="274638"/>
            <a:ext cx="9025061" cy="1143000"/>
          </a:xfrm>
        </p:spPr>
        <p:txBody>
          <a:bodyPr>
            <a:noAutofit/>
          </a:bodyPr>
          <a:lstStyle>
            <a:lvl1pPr>
              <a:defRPr sz="2700"/>
            </a:lvl1pPr>
          </a:lstStyle>
          <a:p>
            <a:r>
              <a:rPr lang="en-US"/>
              <a:t>Click to edit Master title style</a:t>
            </a:r>
          </a:p>
        </p:txBody>
      </p:sp>
    </p:spTree>
    <p:extLst>
      <p:ext uri="{BB962C8B-B14F-4D97-AF65-F5344CB8AC3E}">
        <p14:creationId xmlns:p14="http://schemas.microsoft.com/office/powerpoint/2010/main" val="1406689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2700"/>
            </a:lvl1pPr>
          </a:lstStyle>
          <a:p>
            <a:r>
              <a:rPr lang="en-US"/>
              <a:t>Click to edit Master title style</a:t>
            </a:r>
          </a:p>
        </p:txBody>
      </p:sp>
    </p:spTree>
    <p:extLst>
      <p:ext uri="{BB962C8B-B14F-4D97-AF65-F5344CB8AC3E}">
        <p14:creationId xmlns:p14="http://schemas.microsoft.com/office/powerpoint/2010/main" val="4023880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3" name="Picture 2"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2700">
                <a:solidFill>
                  <a:srgbClr val="FFFFFF"/>
                </a:solidFill>
              </a:defRPr>
            </a:lvl1pPr>
          </a:lstStyle>
          <a:p>
            <a:r>
              <a:rPr lang="en-US"/>
              <a:t>Click to edit Master title style</a:t>
            </a:r>
          </a:p>
        </p:txBody>
      </p:sp>
    </p:spTree>
    <p:extLst>
      <p:ext uri="{BB962C8B-B14F-4D97-AF65-F5344CB8AC3E}">
        <p14:creationId xmlns:p14="http://schemas.microsoft.com/office/powerpoint/2010/main" val="3361565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99476" y="274638"/>
            <a:ext cx="9382925" cy="1143000"/>
          </a:xfrm>
        </p:spPr>
        <p:txBody>
          <a:bodyPr>
            <a:noAutofit/>
          </a:bodyPr>
          <a:lstStyle>
            <a:lvl1pPr>
              <a:defRPr sz="2700"/>
            </a:lvl1pPr>
          </a:lstStyle>
          <a:p>
            <a:r>
              <a:rPr lang="en-US"/>
              <a:t>Click to edit Master title style</a:t>
            </a:r>
          </a:p>
        </p:txBody>
      </p:sp>
    </p:spTree>
    <p:extLst>
      <p:ext uri="{BB962C8B-B14F-4D97-AF65-F5344CB8AC3E}">
        <p14:creationId xmlns:p14="http://schemas.microsoft.com/office/powerpoint/2010/main" val="1703579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99476" y="274638"/>
            <a:ext cx="9382925" cy="1143000"/>
          </a:xfrm>
        </p:spPr>
        <p:txBody>
          <a:bodyPr>
            <a:noAutofit/>
          </a:bodyPr>
          <a:lstStyle>
            <a:lvl1pPr>
              <a:defRPr sz="2700">
                <a:solidFill>
                  <a:srgbClr val="FFFFFF"/>
                </a:solidFill>
              </a:defRPr>
            </a:lvl1pPr>
          </a:lstStyle>
          <a:p>
            <a:r>
              <a:rPr lang="en-US"/>
              <a:t>Click to edit Master title style</a:t>
            </a:r>
          </a:p>
        </p:txBody>
      </p:sp>
    </p:spTree>
    <p:extLst>
      <p:ext uri="{BB962C8B-B14F-4D97-AF65-F5344CB8AC3E}">
        <p14:creationId xmlns:p14="http://schemas.microsoft.com/office/powerpoint/2010/main" val="343393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5" name="Picture 4" descr="Standard-Slide-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10" y="1551818"/>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85915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2700"/>
            </a:lvl1pPr>
          </a:lstStyle>
          <a:p>
            <a:r>
              <a:rPr lang="en-US"/>
              <a:t>Click to edit Master title style</a:t>
            </a:r>
          </a:p>
        </p:txBody>
      </p:sp>
    </p:spTree>
    <p:extLst>
      <p:ext uri="{BB962C8B-B14F-4D97-AF65-F5344CB8AC3E}">
        <p14:creationId xmlns:p14="http://schemas.microsoft.com/office/powerpoint/2010/main" val="3044287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2700">
                <a:solidFill>
                  <a:srgbClr val="FFFFFF"/>
                </a:solidFill>
              </a:defRPr>
            </a:lvl1pPr>
          </a:lstStyle>
          <a:p>
            <a:r>
              <a:rPr lang="en-US"/>
              <a:t>Click to edit Master title style</a:t>
            </a:r>
          </a:p>
        </p:txBody>
      </p:sp>
    </p:spTree>
    <p:extLst>
      <p:ext uri="{BB962C8B-B14F-4D97-AF65-F5344CB8AC3E}">
        <p14:creationId xmlns:p14="http://schemas.microsoft.com/office/powerpoint/2010/main" val="1920055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0958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1615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54293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4026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5466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2" name="Picture 1"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1032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2" name="Picture 1"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0110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5_Content with Caption">
    <p:spTree>
      <p:nvGrpSpPr>
        <p:cNvPr id="1" name=""/>
        <p:cNvGrpSpPr/>
        <p:nvPr/>
      </p:nvGrpSpPr>
      <p:grpSpPr>
        <a:xfrm>
          <a:off x="0" y="0"/>
          <a:ext cx="0" cy="0"/>
          <a:chOff x="0" y="0"/>
          <a:chExt cx="0" cy="0"/>
        </a:xfrm>
      </p:grpSpPr>
      <p:pic>
        <p:nvPicPr>
          <p:cNvPr id="5" name="Picture 4"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15143" y="277132"/>
            <a:ext cx="3190711"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6105360" y="273050"/>
            <a:ext cx="5477040" cy="621559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15143" y="1439182"/>
            <a:ext cx="3190711" cy="5049458"/>
          </a:xfrm>
        </p:spPr>
        <p:txBody>
          <a:bodyPr/>
          <a:lstStyle>
            <a:lvl1pPr marL="0" indent="0">
              <a:buNone/>
              <a:defRPr sz="105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66842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2700"/>
            </a:lvl1pPr>
          </a:lstStyle>
          <a:p>
            <a:r>
              <a:rPr lang="en-US"/>
              <a:t>Click to edit Master title style</a:t>
            </a:r>
          </a:p>
        </p:txBody>
      </p:sp>
      <p:sp>
        <p:nvSpPr>
          <p:cNvPr id="3" name="Content Placeholder 2"/>
          <p:cNvSpPr>
            <a:spLocks noGrp="1"/>
          </p:cNvSpPr>
          <p:nvPr>
            <p:ph idx="1"/>
          </p:nvPr>
        </p:nvSpPr>
        <p:spPr>
          <a:xfrm>
            <a:off x="2488224" y="1600203"/>
            <a:ext cx="909417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210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273050"/>
            <a:ext cx="4011084" cy="2461272"/>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5143671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1572272"/>
            <a:ext cx="4011084" cy="1162050"/>
          </a:xfrm>
        </p:spPr>
        <p:txBody>
          <a:bodyPr anchor="b"/>
          <a:lstStyle>
            <a:lvl1pPr algn="l">
              <a:defRPr sz="1500" b="1">
                <a:solidFill>
                  <a:schemeClr val="bg1"/>
                </a:solidFill>
              </a:defRPr>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2058918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1572272"/>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753398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1572272"/>
            <a:ext cx="4011084" cy="1162050"/>
          </a:xfrm>
        </p:spPr>
        <p:txBody>
          <a:bodyPr anchor="b"/>
          <a:lstStyle>
            <a:lvl1pPr algn="l">
              <a:defRPr sz="15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solidFill>
                  <a:srgbClr val="FFFFFF"/>
                </a:solidFill>
              </a:defRPr>
            </a:lvl1pPr>
            <a:lvl2pPr>
              <a:defRPr sz="2100">
                <a:solidFill>
                  <a:srgbClr val="FFFFFF"/>
                </a:solidFill>
              </a:defRPr>
            </a:lvl2pPr>
            <a:lvl3pPr>
              <a:defRPr sz="1800">
                <a:solidFill>
                  <a:srgbClr val="FFFFFF"/>
                </a:solidFill>
              </a:defRPr>
            </a:lvl3pPr>
            <a:lvl4pPr>
              <a:defRPr sz="1500">
                <a:solidFill>
                  <a:srgbClr val="FFFFFF"/>
                </a:solidFill>
              </a:defRPr>
            </a:lvl4pPr>
            <a:lvl5pPr>
              <a:defRPr sz="1500">
                <a:solidFill>
                  <a:srgbClr val="FFFFFF"/>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578411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6_Content with Caption">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1572272"/>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719578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2" y="1572272"/>
            <a:ext cx="4011084" cy="1162050"/>
          </a:xfrm>
        </p:spPr>
        <p:txBody>
          <a:bodyPr anchor="b"/>
          <a:lstStyle>
            <a:lvl1pPr algn="l">
              <a:defRPr sz="15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solidFill>
                  <a:srgbClr val="FFFFFF"/>
                </a:solidFill>
              </a:defRPr>
            </a:lvl1pPr>
            <a:lvl2pPr>
              <a:defRPr sz="2100">
                <a:solidFill>
                  <a:srgbClr val="FFFFFF"/>
                </a:solidFill>
              </a:defRPr>
            </a:lvl2pPr>
            <a:lvl3pPr>
              <a:defRPr sz="1800">
                <a:solidFill>
                  <a:srgbClr val="FFFFFF"/>
                </a:solidFill>
              </a:defRPr>
            </a:lvl3pPr>
            <a:lvl4pPr>
              <a:defRPr sz="1500">
                <a:solidFill>
                  <a:srgbClr val="FFFFFF"/>
                </a:solidFill>
              </a:defRPr>
            </a:lvl4pPr>
            <a:lvl5pPr>
              <a:defRPr sz="1500">
                <a:solidFill>
                  <a:srgbClr val="FFFFFF"/>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734322"/>
            <a:ext cx="4011084" cy="3391840"/>
          </a:xfrm>
        </p:spPr>
        <p:txBody>
          <a:bodyPr/>
          <a:lstStyle>
            <a:lvl1pPr marL="0" indent="0">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9937364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3113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33113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3311317" y="5367338"/>
            <a:ext cx="7315200" cy="804862"/>
          </a:xfrm>
        </p:spPr>
        <p:txBody>
          <a:bodyPr/>
          <a:lstStyle>
            <a:lvl1pPr marL="0" indent="0">
              <a:buNone/>
              <a:defRPr sz="1050" b="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014808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449040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solidFill>
                  <a:srgbClr val="FFFFF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634599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39258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4" y="274638"/>
            <a:ext cx="11121617" cy="1143000"/>
          </a:xfrm>
        </p:spPr>
        <p:txBody>
          <a:bodyPr>
            <a:noAutofit/>
          </a:bodyPr>
          <a:lstStyle>
            <a:lvl1pPr>
              <a:defRPr sz="2700"/>
            </a:lvl1pPr>
          </a:lstStyle>
          <a:p>
            <a:r>
              <a:rPr lang="en-US"/>
              <a:t>Click to edit Master title style</a:t>
            </a:r>
          </a:p>
        </p:txBody>
      </p:sp>
      <p:sp>
        <p:nvSpPr>
          <p:cNvPr id="3" name="Content Placeholder 2"/>
          <p:cNvSpPr>
            <a:spLocks noGrp="1"/>
          </p:cNvSpPr>
          <p:nvPr>
            <p:ph idx="1"/>
          </p:nvPr>
        </p:nvSpPr>
        <p:spPr>
          <a:xfrm>
            <a:off x="460784" y="1600203"/>
            <a:ext cx="1112161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7717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solidFill>
                  <a:srgbClr val="FFFFF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16584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0053058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6_Picture with Caption">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15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solidFill>
                  <a:srgbClr val="FFFFF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b="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3898591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Standard-Slid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865438"/>
            <a:ext cx="10363200" cy="1470025"/>
          </a:xfrm>
        </p:spPr>
        <p:txBody>
          <a:bodyPr>
            <a:normAutofit/>
          </a:bodyPr>
          <a:lstStyle>
            <a:lvl1pPr>
              <a:defRPr sz="4000"/>
            </a:lvl1pPr>
          </a:lstStyle>
          <a:p>
            <a:r>
              <a:rPr lang="en-US"/>
              <a:t>Click to edit Master title style</a:t>
            </a:r>
          </a:p>
        </p:txBody>
      </p:sp>
      <p:sp>
        <p:nvSpPr>
          <p:cNvPr id="11" name="Subtitle 2"/>
          <p:cNvSpPr>
            <a:spLocks noGrp="1"/>
          </p:cNvSpPr>
          <p:nvPr>
            <p:ph type="subTitle" idx="1"/>
          </p:nvPr>
        </p:nvSpPr>
        <p:spPr>
          <a:xfrm>
            <a:off x="1828800" y="4532466"/>
            <a:ext cx="8534400" cy="1106334"/>
          </a:xfrm>
        </p:spPr>
        <p:txBody>
          <a:bodyPr/>
          <a:lstStyle>
            <a:lvl1pPr marL="0" indent="0" algn="ctr">
              <a:buNone/>
              <a:defRPr>
                <a:solidFill>
                  <a:schemeClr val="tx2"/>
                </a:solidFill>
              </a:defRPr>
            </a:lvl1pPr>
          </a:lstStyle>
          <a:p>
            <a:r>
              <a:rPr lang="en-US"/>
              <a:t>Click to edit Master subtitle style</a:t>
            </a:r>
          </a:p>
        </p:txBody>
      </p:sp>
    </p:spTree>
    <p:extLst>
      <p:ext uri="{BB962C8B-B14F-4D97-AF65-F5344CB8AC3E}">
        <p14:creationId xmlns:p14="http://schemas.microsoft.com/office/powerpoint/2010/main" val="33543266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Standard-Slide-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1612638"/>
            <a:ext cx="10363200" cy="1470025"/>
          </a:xfrm>
        </p:spPr>
        <p:txBody>
          <a:bodyPr>
            <a:normAutofit/>
          </a:bodyPr>
          <a:lstStyle>
            <a:lvl1pPr>
              <a:defRPr sz="4000"/>
            </a:lvl1pPr>
          </a:lstStyle>
          <a:p>
            <a:r>
              <a:rPr lang="en-US"/>
              <a:t>Click to edit Master title style</a:t>
            </a:r>
          </a:p>
        </p:txBody>
      </p:sp>
      <p:sp>
        <p:nvSpPr>
          <p:cNvPr id="11" name="Subtitle 2"/>
          <p:cNvSpPr>
            <a:spLocks noGrp="1"/>
          </p:cNvSpPr>
          <p:nvPr>
            <p:ph type="subTitle" idx="1"/>
          </p:nvPr>
        </p:nvSpPr>
        <p:spPr>
          <a:xfrm>
            <a:off x="1828800" y="3279666"/>
            <a:ext cx="8534400" cy="1106334"/>
          </a:xfrm>
        </p:spPr>
        <p:txBody>
          <a:bodyPr/>
          <a:lstStyle>
            <a:lvl1pPr marL="0" indent="0" algn="ctr">
              <a:buNone/>
              <a:defRPr>
                <a:solidFill>
                  <a:schemeClr val="tx2"/>
                </a:solidFill>
              </a:defRPr>
            </a:lvl1pPr>
          </a:lstStyle>
          <a:p>
            <a:r>
              <a:rPr lang="en-US"/>
              <a:t>Click to edit Master subtitle style</a:t>
            </a:r>
          </a:p>
        </p:txBody>
      </p:sp>
    </p:spTree>
    <p:extLst>
      <p:ext uri="{BB962C8B-B14F-4D97-AF65-F5344CB8AC3E}">
        <p14:creationId xmlns:p14="http://schemas.microsoft.com/office/powerpoint/2010/main" val="24989189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Standard-Slide-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1612638"/>
            <a:ext cx="10363200" cy="1470025"/>
          </a:xfrm>
        </p:spPr>
        <p:txBody>
          <a:bodyPr>
            <a:normAutofit/>
          </a:bodyPr>
          <a:lstStyle>
            <a:lvl1pPr>
              <a:defRPr sz="4000">
                <a:solidFill>
                  <a:schemeClr val="bg1"/>
                </a:solidFill>
              </a:defRPr>
            </a:lvl1pPr>
          </a:lstStyle>
          <a:p>
            <a:r>
              <a:rPr lang="en-US"/>
              <a:t>Click to edit Master title style</a:t>
            </a:r>
          </a:p>
        </p:txBody>
      </p:sp>
      <p:sp>
        <p:nvSpPr>
          <p:cNvPr id="11" name="Subtitle 2"/>
          <p:cNvSpPr>
            <a:spLocks noGrp="1"/>
          </p:cNvSpPr>
          <p:nvPr>
            <p:ph type="subTitle" idx="1"/>
          </p:nvPr>
        </p:nvSpPr>
        <p:spPr>
          <a:xfrm>
            <a:off x="1828800" y="3279666"/>
            <a:ext cx="8534400" cy="1106334"/>
          </a:xfrm>
        </p:spPr>
        <p:txBody>
          <a:bodyPr/>
          <a:lstStyle>
            <a:lvl1pPr marL="0" indent="0" algn="ctr">
              <a:buNone/>
              <a:defRPr>
                <a:solidFill>
                  <a:schemeClr val="accent3"/>
                </a:solidFill>
              </a:defRPr>
            </a:lvl1pPr>
          </a:lstStyle>
          <a:p>
            <a:r>
              <a:rPr lang="en-US"/>
              <a:t>Click to edit Master subtitle style</a:t>
            </a:r>
          </a:p>
        </p:txBody>
      </p:sp>
    </p:spTree>
    <p:extLst>
      <p:ext uri="{BB962C8B-B14F-4D97-AF65-F5344CB8AC3E}">
        <p14:creationId xmlns:p14="http://schemas.microsoft.com/office/powerpoint/2010/main" val="21351844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45458" y="274638"/>
            <a:ext cx="9236941"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3955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9" name="Picture 8"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6529" y="274638"/>
            <a:ext cx="9275871"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097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11" name="Picture 10"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296795" y="274638"/>
            <a:ext cx="9285604"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265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99475" y="274638"/>
            <a:ext cx="9382925"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391548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4" y="274638"/>
            <a:ext cx="11121617" cy="1143000"/>
          </a:xfrm>
        </p:spPr>
        <p:txBody>
          <a:bodyPr>
            <a:noAutofit/>
          </a:bodyPr>
          <a:lstStyle>
            <a:lvl1pPr>
              <a:defRPr sz="2700">
                <a:solidFill>
                  <a:schemeClr val="bg1"/>
                </a:solidFill>
              </a:defRPr>
            </a:lvl1pPr>
          </a:lstStyle>
          <a:p>
            <a:r>
              <a:rPr lang="en-US"/>
              <a:t>Click to edit Master title style</a:t>
            </a:r>
          </a:p>
        </p:txBody>
      </p:sp>
      <p:sp>
        <p:nvSpPr>
          <p:cNvPr id="3" name="Content Placeholder 2"/>
          <p:cNvSpPr>
            <a:spLocks noGrp="1"/>
          </p:cNvSpPr>
          <p:nvPr>
            <p:ph idx="1"/>
          </p:nvPr>
        </p:nvSpPr>
        <p:spPr>
          <a:xfrm>
            <a:off x="460784" y="1600203"/>
            <a:ext cx="11121617"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0767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58891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9" name="Picture 8"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217406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pic>
        <p:nvPicPr>
          <p:cNvPr id="9" name="Picture 8"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C377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2596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7" name="Picture 6"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45818" y="274638"/>
            <a:ext cx="9036580"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2545819" y="1600200"/>
            <a:ext cx="9036580" cy="4974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146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pic>
        <p:nvPicPr>
          <p:cNvPr id="8" name="Picture 7"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68863" y="274638"/>
            <a:ext cx="9094176"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2649502" y="1600201"/>
            <a:ext cx="42622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4912" y="1600201"/>
            <a:ext cx="42674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9415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pic>
        <p:nvPicPr>
          <p:cNvPr id="10" name="Picture 9"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14938" y="274638"/>
            <a:ext cx="8967461"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2591897" y="1535113"/>
            <a:ext cx="4257067"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1898" y="2174875"/>
            <a:ext cx="425706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4912" y="1535113"/>
            <a:ext cx="4267488"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314912" y="2174875"/>
            <a:ext cx="42674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9414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6" name="Picture 5"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80379" y="274638"/>
            <a:ext cx="9261715"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2372387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65719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pic>
        <p:nvPicPr>
          <p:cNvPr id="8" name="Picture 7"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45820" y="273050"/>
            <a:ext cx="2881264" cy="13253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713694" y="273050"/>
            <a:ext cx="6128399" cy="62415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45820" y="1598400"/>
            <a:ext cx="2881264" cy="4916160"/>
          </a:xfrm>
        </p:spPr>
        <p:txBody>
          <a:bodyPr/>
          <a:lstStyle>
            <a:lvl1pPr marL="0" indent="0">
              <a:buNone/>
              <a:defRPr sz="1400">
                <a:solidFill>
                  <a:srgbClr val="0C377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534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pic>
        <p:nvPicPr>
          <p:cNvPr id="8" name="Picture 7"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38043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38043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338043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379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2700">
                <a:solidFill>
                  <a:srgbClr val="000000"/>
                </a:solidFill>
              </a:defRPr>
            </a:lvl1pPr>
          </a:lstStyle>
          <a:p>
            <a:r>
              <a:rPr lang="en-US"/>
              <a:t>Click to edit Master title style</a:t>
            </a:r>
          </a:p>
        </p:txBody>
      </p:sp>
      <p:sp>
        <p:nvSpPr>
          <p:cNvPr id="3" name="Content Placeholder 2"/>
          <p:cNvSpPr>
            <a:spLocks noGrp="1"/>
          </p:cNvSpPr>
          <p:nvPr>
            <p:ph idx="1"/>
          </p:nvPr>
        </p:nvSpPr>
        <p:spPr>
          <a:xfrm>
            <a:off x="437744" y="1600203"/>
            <a:ext cx="11144656"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4136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3"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5343" y="274638"/>
            <a:ext cx="11087056"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495341" y="1600200"/>
            <a:ext cx="11087059" cy="470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9677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68626" y="274638"/>
            <a:ext cx="11294413"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368625" y="1600201"/>
            <a:ext cx="548330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7762" y="1600201"/>
            <a:ext cx="55346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184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pic>
        <p:nvPicPr>
          <p:cNvPr id="7" name="Picture 6"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391" y="274638"/>
            <a:ext cx="11352008"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253388" y="1535113"/>
            <a:ext cx="5478136"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3388" y="2174875"/>
            <a:ext cx="547813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05360" y="1535113"/>
            <a:ext cx="5477040"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05360" y="2174875"/>
            <a:ext cx="54770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038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40"/>
            <a:ext cx="12192000" cy="6858000"/>
          </a:xfrm>
          <a:prstGeom prst="rect">
            <a:avLst/>
          </a:prstGeom>
        </p:spPr>
      </p:pic>
      <p:sp>
        <p:nvSpPr>
          <p:cNvPr id="2" name="Title 1"/>
          <p:cNvSpPr>
            <a:spLocks noGrp="1"/>
          </p:cNvSpPr>
          <p:nvPr>
            <p:ph type="title"/>
          </p:nvPr>
        </p:nvSpPr>
        <p:spPr>
          <a:xfrm>
            <a:off x="311029" y="274638"/>
            <a:ext cx="11531065"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2843697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44418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75977" y="273050"/>
            <a:ext cx="3651696" cy="127876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538702" y="273050"/>
            <a:ext cx="7303391" cy="606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5977" y="1598400"/>
            <a:ext cx="3651696" cy="4743360"/>
          </a:xfrm>
        </p:spPr>
        <p:txBody>
          <a:bodyPr/>
          <a:lstStyle>
            <a:lvl1pPr marL="0" indent="0">
              <a:buNone/>
              <a:defRPr sz="1400">
                <a:solidFill>
                  <a:srgbClr val="0C377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702861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93432"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493432"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493432"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31104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95343" y="274638"/>
            <a:ext cx="11087056"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495341" y="1600200"/>
            <a:ext cx="11087059" cy="470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31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pic>
        <p:nvPicPr>
          <p:cNvPr id="6" name="Picture 5"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68626" y="274638"/>
            <a:ext cx="11294413"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368625" y="1600201"/>
            <a:ext cx="548330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7762" y="1600201"/>
            <a:ext cx="55346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327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pic>
        <p:nvPicPr>
          <p:cNvPr id="8" name="Picture 7"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391" y="274638"/>
            <a:ext cx="11352008"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253388" y="1535113"/>
            <a:ext cx="5478136"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3388" y="2174875"/>
            <a:ext cx="547813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05360" y="1535113"/>
            <a:ext cx="5477040" cy="639762"/>
          </a:xfrm>
        </p:spPr>
        <p:txBody>
          <a:bodyPr anchor="b">
            <a:normAutofit/>
          </a:bodyPr>
          <a:lstStyle>
            <a:lvl1pPr marL="0" indent="0">
              <a:buNone/>
              <a:defRPr sz="2000" b="1" i="0">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05360" y="2174875"/>
            <a:ext cx="54770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19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3"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2700">
                <a:solidFill>
                  <a:srgbClr val="FFFFFF"/>
                </a:solidFill>
              </a:defRPr>
            </a:lvl1pPr>
          </a:lstStyle>
          <a:p>
            <a:r>
              <a:rPr lang="en-US"/>
              <a:t>Click to edit Master title style</a:t>
            </a:r>
          </a:p>
        </p:txBody>
      </p:sp>
      <p:sp>
        <p:nvSpPr>
          <p:cNvPr id="3" name="Content Placeholder 2"/>
          <p:cNvSpPr>
            <a:spLocks noGrp="1"/>
          </p:cNvSpPr>
          <p:nvPr>
            <p:ph idx="1"/>
          </p:nvPr>
        </p:nvSpPr>
        <p:spPr>
          <a:xfrm>
            <a:off x="437744" y="1600203"/>
            <a:ext cx="11144656"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3184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4" name="Picture 3"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11029" y="274638"/>
            <a:ext cx="11531065"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8674993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3" name="Picture 2"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43445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pic>
        <p:nvPicPr>
          <p:cNvPr id="6" name="Picture 5"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75977" y="273050"/>
            <a:ext cx="3651696" cy="127876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538702" y="273050"/>
            <a:ext cx="7303391" cy="60687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5977" y="1598400"/>
            <a:ext cx="3651696" cy="4743360"/>
          </a:xfrm>
        </p:spPr>
        <p:txBody>
          <a:bodyPr/>
          <a:lstStyle>
            <a:lvl1pPr marL="0" indent="0">
              <a:buNone/>
              <a:defRPr sz="1400">
                <a:solidFill>
                  <a:srgbClr val="0C377B"/>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2163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pic>
        <p:nvPicPr>
          <p:cNvPr id="6" name="Picture 5"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93432"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493432"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493432"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5011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4" y="274638"/>
            <a:ext cx="11121617" cy="1143000"/>
          </a:xfrm>
        </p:spPr>
        <p:txBody>
          <a:bodyPr>
            <a:noAutofit/>
          </a:bodyPr>
          <a:lstStyle>
            <a:lvl1pPr>
              <a:defRPr sz="2700"/>
            </a:lvl1pPr>
          </a:lstStyle>
          <a:p>
            <a:r>
              <a:rPr lang="en-US"/>
              <a:t>Click to edit Master title style</a:t>
            </a:r>
          </a:p>
        </p:txBody>
      </p:sp>
      <p:sp>
        <p:nvSpPr>
          <p:cNvPr id="3" name="Content Placeholder 2"/>
          <p:cNvSpPr>
            <a:spLocks noGrp="1"/>
          </p:cNvSpPr>
          <p:nvPr>
            <p:ph idx="1"/>
          </p:nvPr>
        </p:nvSpPr>
        <p:spPr>
          <a:xfrm>
            <a:off x="460784" y="1600203"/>
            <a:ext cx="1112161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3536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theme" Target="../theme/theme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28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hdr="0" dt="0"/>
  <p:txStyles>
    <p:titleStyle>
      <a:lvl1pPr algn="ctr" defTabSz="342900" rtl="0" eaLnBrk="1" latinLnBrk="0" hangingPunct="1">
        <a:spcBef>
          <a:spcPct val="0"/>
        </a:spcBef>
        <a:buNone/>
        <a:defRPr sz="3300" b="1" kern="1200">
          <a:solidFill>
            <a:schemeClr val="tx1"/>
          </a:solidFill>
          <a:latin typeface="Avenir Next Regular"/>
          <a:ea typeface="+mj-ea"/>
          <a:cs typeface="Avenir Next Regular"/>
        </a:defRPr>
      </a:lvl1pPr>
    </p:titleStyle>
    <p:bodyStyle>
      <a:lvl1pPr marL="257175" indent="-257175" algn="l" defTabSz="342900" rtl="0" eaLnBrk="1" latinLnBrk="0" hangingPunct="1">
        <a:spcBef>
          <a:spcPct val="20000"/>
        </a:spcBef>
        <a:buFont typeface="Arial"/>
        <a:buChar char="•"/>
        <a:defRPr sz="2400" b="0" i="0" kern="1200">
          <a:solidFill>
            <a:schemeClr val="tx1"/>
          </a:solidFill>
          <a:latin typeface="Mercury Display"/>
          <a:ea typeface="+mn-ea"/>
          <a:cs typeface="Mercury Display"/>
        </a:defRPr>
      </a:lvl1pPr>
      <a:lvl2pPr marL="557213" indent="-214313" algn="l" defTabSz="342900" rtl="0" eaLnBrk="1" latinLnBrk="0" hangingPunct="1">
        <a:spcBef>
          <a:spcPct val="20000"/>
        </a:spcBef>
        <a:buFont typeface="Arial"/>
        <a:buChar char="–"/>
        <a:defRPr sz="2100" b="0" i="0" kern="1200">
          <a:solidFill>
            <a:schemeClr val="tx1"/>
          </a:solidFill>
          <a:latin typeface="Mercury Display"/>
          <a:ea typeface="+mn-ea"/>
          <a:cs typeface="Mercury Display"/>
        </a:defRPr>
      </a:lvl2pPr>
      <a:lvl3pPr marL="857250" indent="-171450" algn="l" defTabSz="342900" rtl="0" eaLnBrk="1" latinLnBrk="0" hangingPunct="1">
        <a:spcBef>
          <a:spcPct val="20000"/>
        </a:spcBef>
        <a:buFont typeface="Arial"/>
        <a:buChar char="•"/>
        <a:defRPr sz="1800" b="0" i="0" kern="1200">
          <a:solidFill>
            <a:schemeClr val="tx1"/>
          </a:solidFill>
          <a:latin typeface="Mercury Display"/>
          <a:ea typeface="+mn-ea"/>
          <a:cs typeface="Mercury Display"/>
        </a:defRPr>
      </a:lvl3pPr>
      <a:lvl4pPr marL="1200150" indent="-171450" algn="l" defTabSz="342900" rtl="0" eaLnBrk="1" latinLnBrk="0" hangingPunct="1">
        <a:spcBef>
          <a:spcPct val="20000"/>
        </a:spcBef>
        <a:buFont typeface="Arial"/>
        <a:buChar char="–"/>
        <a:defRPr sz="1500" b="0" i="0" kern="1200">
          <a:solidFill>
            <a:schemeClr val="tx1"/>
          </a:solidFill>
          <a:latin typeface="Mercury Display"/>
          <a:ea typeface="+mn-ea"/>
          <a:cs typeface="Mercury Display"/>
        </a:defRPr>
      </a:lvl4pPr>
      <a:lvl5pPr marL="1543050" indent="-171450" algn="l" defTabSz="342900" rtl="0" eaLnBrk="1" latinLnBrk="0" hangingPunct="1">
        <a:spcBef>
          <a:spcPct val="20000"/>
        </a:spcBef>
        <a:buFont typeface="Arial"/>
        <a:buChar char="»"/>
        <a:defRPr sz="1500" b="0" i="0" kern="1200">
          <a:solidFill>
            <a:schemeClr val="tx1"/>
          </a:solidFill>
          <a:latin typeface="Mercury Display"/>
          <a:ea typeface="+mn-ea"/>
          <a:cs typeface="Mercury Display"/>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1365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Lst>
  <p:hf hdr="0" dt="0"/>
  <p:txStyles>
    <p:titleStyle>
      <a:lvl1pPr algn="ctr" defTabSz="457200" rtl="0" eaLnBrk="1" latinLnBrk="0" hangingPunct="1">
        <a:spcBef>
          <a:spcPct val="0"/>
        </a:spcBef>
        <a:buNone/>
        <a:defRPr sz="4400" b="1" i="0" kern="1200">
          <a:solidFill>
            <a:schemeClr val="tx1"/>
          </a:solidFill>
          <a:latin typeface="Avenir Next Regular"/>
          <a:ea typeface="+mj-ea"/>
          <a:cs typeface="Avenir Next Regular"/>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ercury Display"/>
          <a:ea typeface="+mn-ea"/>
          <a:cs typeface="Mercury Display"/>
        </a:defRPr>
      </a:lvl1pPr>
      <a:lvl2pPr marL="742950" indent="-285750" algn="l" defTabSz="457200" rtl="0" eaLnBrk="1" latinLnBrk="0" hangingPunct="1">
        <a:spcBef>
          <a:spcPct val="20000"/>
        </a:spcBef>
        <a:buFont typeface="Arial"/>
        <a:buChar char="–"/>
        <a:defRPr sz="2800" b="0" i="0" kern="1200">
          <a:solidFill>
            <a:schemeClr val="tx1"/>
          </a:solidFill>
          <a:latin typeface="Mercury Display"/>
          <a:ea typeface="+mn-ea"/>
          <a:cs typeface="Mercury Display"/>
        </a:defRPr>
      </a:lvl2pPr>
      <a:lvl3pPr marL="1143000" indent="-228600" algn="l" defTabSz="457200" rtl="0" eaLnBrk="1" latinLnBrk="0" hangingPunct="1">
        <a:spcBef>
          <a:spcPct val="20000"/>
        </a:spcBef>
        <a:buFont typeface="Arial"/>
        <a:buChar char="•"/>
        <a:defRPr sz="2400" b="0" i="0" kern="1200">
          <a:solidFill>
            <a:schemeClr val="tx1"/>
          </a:solidFill>
          <a:latin typeface="Mercury Display"/>
          <a:ea typeface="+mn-ea"/>
          <a:cs typeface="Mercury Display"/>
        </a:defRPr>
      </a:lvl3pPr>
      <a:lvl4pPr marL="16002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4pPr>
      <a:lvl5pPr marL="20574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image" Target="../media/image47.png"/><Relationship Id="rId2" Type="http://schemas.microsoft.com/office/2017/06/relationships/model3d" Target="../media/model3d1.glb"/><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customXml" Target="../ink/ink5.xml"/><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image" Target="../media/image47.png"/><Relationship Id="rId2" Type="http://schemas.microsoft.com/office/2017/06/relationships/model3d" Target="../media/model3d1.glb"/><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customXml" Target="../ink/ink6.xml"/><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60.pn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56.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57.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58.pn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59.gif"/></Relationships>
</file>

<file path=ppt/slides/_rels/slide2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6.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24.png"/><Relationship Id="rId2" Type="http://schemas.openxmlformats.org/officeDocument/2006/relationships/image" Target="../media/image16.png"/><Relationship Id="rId16" Type="http://schemas.openxmlformats.org/officeDocument/2006/relationships/image" Target="../media/image23.png"/><Relationship Id="rId1" Type="http://schemas.openxmlformats.org/officeDocument/2006/relationships/slideLayout" Target="../slideLayouts/slideLayout5.xml"/><Relationship Id="rId11"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56.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73.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73.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73.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8.svg"/><Relationship Id="rId2" Type="http://schemas.microsoft.com/office/2017/06/relationships/model3d" Target="../media/model3d1.glb"/><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customXml" Target="../ink/ink1.xml"/><Relationship Id="rId9" Type="http://schemas.openxmlformats.org/officeDocument/2006/relationships/image" Target="../media/image39.gif"/></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70.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35.png"/><Relationship Id="rId10" Type="http://schemas.openxmlformats.org/officeDocument/2006/relationships/image" Target="../media/image14.png"/><Relationship Id="rId4" Type="http://schemas.microsoft.com/office/2017/06/relationships/model3d" Target="../media/model3d1.glb"/><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8.svg"/><Relationship Id="rId2" Type="http://schemas.microsoft.com/office/2017/06/relationships/model3d" Target="../media/model3d1.glb"/><Relationship Id="rId1" Type="http://schemas.openxmlformats.org/officeDocument/2006/relationships/slideLayout" Target="../slideLayouts/slideLayout33.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33.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customXml" Target="../ink/ink4.xm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D419E6-E53A-7F06-06AC-0AE671D47AB7}"/>
              </a:ext>
            </a:extLst>
          </p:cNvPr>
          <p:cNvSpPr>
            <a:spLocks noGrp="1"/>
          </p:cNvSpPr>
          <p:nvPr>
            <p:ph type="ctrTitle"/>
          </p:nvPr>
        </p:nvSpPr>
        <p:spPr/>
        <p:txBody>
          <a:bodyPr/>
          <a:lstStyle/>
          <a:p>
            <a:r>
              <a:rPr lang="en-US" i="0" dirty="0">
                <a:effectLst/>
                <a:latin typeface="Segoe UI" panose="020B0502040204020203" pitchFamily="34" charset="0"/>
              </a:rPr>
              <a:t>Geant4 simulations of electron detection </a:t>
            </a:r>
            <a:br>
              <a:rPr lang="en-US" i="0" dirty="0">
                <a:effectLst/>
                <a:latin typeface="Segoe UI" panose="020B0502040204020203" pitchFamily="34" charset="0"/>
              </a:rPr>
            </a:br>
            <a:r>
              <a:rPr lang="en-US" i="0" dirty="0">
                <a:effectLst/>
                <a:latin typeface="Segoe UI" panose="020B0502040204020203" pitchFamily="34" charset="0"/>
              </a:rPr>
              <a:t>systematic errors for UCNA+</a:t>
            </a:r>
            <a:endParaRPr lang="en-US" dirty="0"/>
          </a:p>
        </p:txBody>
      </p:sp>
      <p:sp>
        <p:nvSpPr>
          <p:cNvPr id="9" name="Subtitle 8">
            <a:extLst>
              <a:ext uri="{FF2B5EF4-FFF2-40B4-BE49-F238E27FC236}">
                <a16:creationId xmlns:a16="http://schemas.microsoft.com/office/drawing/2014/main" id="{632A17AA-F6BA-4F15-B8FF-185527653087}"/>
              </a:ext>
            </a:extLst>
          </p:cNvPr>
          <p:cNvSpPr>
            <a:spLocks noGrp="1"/>
          </p:cNvSpPr>
          <p:nvPr>
            <p:ph type="subTitle" idx="1"/>
          </p:nvPr>
        </p:nvSpPr>
        <p:spPr/>
        <p:txBody>
          <a:bodyPr/>
          <a:lstStyle/>
          <a:p>
            <a:r>
              <a:rPr lang="en-US" dirty="0"/>
              <a:t>Rashika Gupta</a:t>
            </a:r>
          </a:p>
          <a:p>
            <a:r>
              <a:rPr lang="en-US" dirty="0"/>
              <a:t>November 30, 2023</a:t>
            </a:r>
          </a:p>
        </p:txBody>
      </p:sp>
      <p:pic>
        <p:nvPicPr>
          <p:cNvPr id="5" name="Picture 4">
            <a:extLst>
              <a:ext uri="{FF2B5EF4-FFF2-40B4-BE49-F238E27FC236}">
                <a16:creationId xmlns:a16="http://schemas.microsoft.com/office/drawing/2014/main" id="{A9334CB8-16BD-92D0-10BF-67260F716C0F}"/>
              </a:ext>
            </a:extLst>
          </p:cNvPr>
          <p:cNvPicPr>
            <a:picLocks noChangeAspect="1"/>
          </p:cNvPicPr>
          <p:nvPr/>
        </p:nvPicPr>
        <p:blipFill>
          <a:blip r:embed="rId2"/>
          <a:stretch>
            <a:fillRect/>
          </a:stretch>
        </p:blipFill>
        <p:spPr>
          <a:xfrm>
            <a:off x="-12819" y="5487676"/>
            <a:ext cx="2447409" cy="1370323"/>
          </a:xfrm>
          <a:prstGeom prst="rect">
            <a:avLst/>
          </a:prstGeom>
        </p:spPr>
      </p:pic>
      <p:pic>
        <p:nvPicPr>
          <p:cNvPr id="11" name="Picture 10">
            <a:extLst>
              <a:ext uri="{FF2B5EF4-FFF2-40B4-BE49-F238E27FC236}">
                <a16:creationId xmlns:a16="http://schemas.microsoft.com/office/drawing/2014/main" id="{34F89141-A629-41FD-302A-D48BB666ADA3}"/>
              </a:ext>
            </a:extLst>
          </p:cNvPr>
          <p:cNvPicPr>
            <a:picLocks noChangeAspect="1"/>
          </p:cNvPicPr>
          <p:nvPr/>
        </p:nvPicPr>
        <p:blipFill>
          <a:blip r:embed="rId3"/>
          <a:stretch>
            <a:fillRect/>
          </a:stretch>
        </p:blipFill>
        <p:spPr>
          <a:xfrm>
            <a:off x="10229850" y="5532040"/>
            <a:ext cx="1962150" cy="1325959"/>
          </a:xfrm>
          <a:prstGeom prst="rect">
            <a:avLst/>
          </a:prstGeom>
        </p:spPr>
      </p:pic>
    </p:spTree>
    <p:extLst>
      <p:ext uri="{BB962C8B-B14F-4D97-AF65-F5344CB8AC3E}">
        <p14:creationId xmlns:p14="http://schemas.microsoft.com/office/powerpoint/2010/main" val="2936851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FD9338A-F3CF-F335-184C-94CE424E9500}"/>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3" name="Cylinder 2">
            <a:extLst>
              <a:ext uri="{FF2B5EF4-FFF2-40B4-BE49-F238E27FC236}">
                <a16:creationId xmlns:a16="http://schemas.microsoft.com/office/drawing/2014/main" id="{8395D16B-FAFC-5D71-F695-DD82BC980B0A}"/>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p:sp>
        <p:nvSpPr>
          <p:cNvPr id="4" name="Cylinder 3">
            <a:extLst>
              <a:ext uri="{FF2B5EF4-FFF2-40B4-BE49-F238E27FC236}">
                <a16:creationId xmlns:a16="http://schemas.microsoft.com/office/drawing/2014/main" id="{5DD91C15-C267-3088-7536-AFA9E50F7667}"/>
              </a:ext>
            </a:extLst>
          </p:cNvPr>
          <p:cNvSpPr/>
          <p:nvPr/>
        </p:nvSpPr>
        <p:spPr>
          <a:xfrm rot="5400000">
            <a:off x="4063568"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 name="Cylinder 4">
            <a:extLst>
              <a:ext uri="{FF2B5EF4-FFF2-40B4-BE49-F238E27FC236}">
                <a16:creationId xmlns:a16="http://schemas.microsoft.com/office/drawing/2014/main" id="{300179E5-885B-217E-C863-93D1199CBCAE}"/>
              </a:ext>
            </a:extLst>
          </p:cNvPr>
          <p:cNvSpPr/>
          <p:nvPr/>
        </p:nvSpPr>
        <p:spPr>
          <a:xfrm rot="5400000">
            <a:off x="5580715"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6" name="3D Model 5" descr="Sphere">
                <a:extLst>
                  <a:ext uri="{FF2B5EF4-FFF2-40B4-BE49-F238E27FC236}">
                    <a16:creationId xmlns:a16="http://schemas.microsoft.com/office/drawing/2014/main" id="{4F34A419-6B73-1721-031F-2AFE635343CE}"/>
                  </a:ext>
                </a:extLst>
              </p:cNvPr>
              <p:cNvGraphicFramePr>
                <a:graphicFrameLocks noChangeAspect="1"/>
              </p:cNvGraphicFramePr>
              <p:nvPr/>
            </p:nvGraphicFramePr>
            <p:xfrm>
              <a:off x="5775013" y="1703087"/>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phere">
                <a:extLst>
                  <a:ext uri="{FF2B5EF4-FFF2-40B4-BE49-F238E27FC236}">
                    <a16:creationId xmlns:a16="http://schemas.microsoft.com/office/drawing/2014/main" id="{4F34A419-6B73-1721-031F-2AFE635343CE}"/>
                  </a:ext>
                </a:extLst>
              </p:cNvPr>
              <p:cNvPicPr>
                <a:picLocks noGrp="1" noRot="1" noChangeAspect="1" noMove="1" noResize="1" noEditPoints="1" noAdjustHandles="1" noChangeArrowheads="1" noChangeShapeType="1" noCrop="1"/>
              </p:cNvPicPr>
              <p:nvPr/>
            </p:nvPicPr>
            <p:blipFill>
              <a:blip r:embed="rId3"/>
              <a:stretch>
                <a:fillRect/>
              </a:stretch>
            </p:blipFill>
            <p:spPr>
              <a:xfrm>
                <a:off x="5775013" y="1703087"/>
                <a:ext cx="195380" cy="1953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phere">
                <a:extLst>
                  <a:ext uri="{FF2B5EF4-FFF2-40B4-BE49-F238E27FC236}">
                    <a16:creationId xmlns:a16="http://schemas.microsoft.com/office/drawing/2014/main" id="{12B795AE-9F5D-E232-AD25-54140A4BAF18}"/>
                  </a:ext>
                </a:extLst>
              </p:cNvPr>
              <p:cNvGraphicFramePr>
                <a:graphicFrameLocks noChangeAspect="1"/>
              </p:cNvGraphicFramePr>
              <p:nvPr/>
            </p:nvGraphicFramePr>
            <p:xfrm>
              <a:off x="5776045" y="2012241"/>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phere">
                <a:extLst>
                  <a:ext uri="{FF2B5EF4-FFF2-40B4-BE49-F238E27FC236}">
                    <a16:creationId xmlns:a16="http://schemas.microsoft.com/office/drawing/2014/main" id="{12B795AE-9F5D-E232-AD25-54140A4BAF18}"/>
                  </a:ext>
                </a:extLst>
              </p:cNvPr>
              <p:cNvPicPr>
                <a:picLocks noGrp="1" noRot="1" noChangeAspect="1" noMove="1" noResize="1" noEditPoints="1" noAdjustHandles="1" noChangeArrowheads="1" noChangeShapeType="1" noCrop="1"/>
              </p:cNvPicPr>
              <p:nvPr/>
            </p:nvPicPr>
            <p:blipFill>
              <a:blip r:embed="rId3"/>
              <a:stretch>
                <a:fillRect/>
              </a:stretch>
            </p:blipFill>
            <p:spPr>
              <a:xfrm>
                <a:off x="5776045" y="2012241"/>
                <a:ext cx="195380" cy="195380"/>
              </a:xfrm>
              <a:prstGeom prst="rect">
                <a:avLst/>
              </a:prstGeom>
            </p:spPr>
          </p:pic>
        </mc:Fallback>
      </mc:AlternateContent>
      <p:cxnSp>
        <p:nvCxnSpPr>
          <p:cNvPr id="9" name="Straight Connector 8">
            <a:extLst>
              <a:ext uri="{FF2B5EF4-FFF2-40B4-BE49-F238E27FC236}">
                <a16:creationId xmlns:a16="http://schemas.microsoft.com/office/drawing/2014/main" id="{33EA1209-A9AB-5FAA-D210-C462D71EAB0B}"/>
              </a:ext>
            </a:extLst>
          </p:cNvPr>
          <p:cNvCxnSpPr>
            <a:endCxn id="3" idx="1"/>
          </p:cNvCxnSpPr>
          <p:nvPr/>
        </p:nvCxnSpPr>
        <p:spPr>
          <a:xfrm>
            <a:off x="5970393" y="1798685"/>
            <a:ext cx="867599" cy="1"/>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51B7BDF6-8712-6613-D7EE-E1646AA79B2C}"/>
              </a:ext>
            </a:extLst>
          </p:cNvPr>
          <p:cNvCxnSpPr>
            <a:cxnSpLocks/>
          </p:cNvCxnSpPr>
          <p:nvPr/>
        </p:nvCxnSpPr>
        <p:spPr>
          <a:xfrm>
            <a:off x="5957328" y="2115965"/>
            <a:ext cx="626846"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BD19D63B-C447-8D45-C472-4FB069A28E74}"/>
              </a:ext>
            </a:extLst>
          </p:cNvPr>
          <p:cNvCxnSpPr>
            <a:cxnSpLocks/>
          </p:cNvCxnSpPr>
          <p:nvPr/>
        </p:nvCxnSpPr>
        <p:spPr>
          <a:xfrm>
            <a:off x="4759764" y="2297544"/>
            <a:ext cx="1709162"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8" name="Explosion: 8 Points 17">
            <a:extLst>
              <a:ext uri="{FF2B5EF4-FFF2-40B4-BE49-F238E27FC236}">
                <a16:creationId xmlns:a16="http://schemas.microsoft.com/office/drawing/2014/main" id="{7D56CF2B-4C7F-344D-1C82-1DC447CBE75C}"/>
              </a:ext>
            </a:extLst>
          </p:cNvPr>
          <p:cNvSpPr/>
          <p:nvPr/>
        </p:nvSpPr>
        <p:spPr>
          <a:xfrm>
            <a:off x="6837992" y="170308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9" name="Explosion: 8 Points 18">
            <a:extLst>
              <a:ext uri="{FF2B5EF4-FFF2-40B4-BE49-F238E27FC236}">
                <a16:creationId xmlns:a16="http://schemas.microsoft.com/office/drawing/2014/main" id="{6E71C1D2-64DC-2236-C2F2-BFD1BE774D94}"/>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A96BBB3A-4776-5A17-999A-B63BBAEB1976}"/>
                  </a:ext>
                </a:extLst>
              </p14:cNvPr>
              <p14:cNvContentPartPr/>
              <p14:nvPr/>
            </p14:nvContentPartPr>
            <p14:xfrm>
              <a:off x="6468926" y="2112566"/>
              <a:ext cx="132120" cy="187200"/>
            </p14:xfrm>
          </p:contentPart>
        </mc:Choice>
        <mc:Fallback xmlns="">
          <p:pic>
            <p:nvPicPr>
              <p:cNvPr id="29" name="Ink 28">
                <a:extLst>
                  <a:ext uri="{FF2B5EF4-FFF2-40B4-BE49-F238E27FC236}">
                    <a16:creationId xmlns:a16="http://schemas.microsoft.com/office/drawing/2014/main" id="{A96BBB3A-4776-5A17-999A-B63BBAEB1976}"/>
                  </a:ext>
                </a:extLst>
              </p:cNvPr>
              <p:cNvPicPr/>
              <p:nvPr/>
            </p:nvPicPr>
            <p:blipFill>
              <a:blip r:embed="rId5"/>
              <a:stretch>
                <a:fillRect/>
              </a:stretch>
            </p:blipFill>
            <p:spPr>
              <a:xfrm>
                <a:off x="6459926" y="2103566"/>
                <a:ext cx="149760" cy="204840"/>
              </a:xfrm>
              <a:prstGeom prst="rect">
                <a:avLst/>
              </a:prstGeom>
            </p:spPr>
          </p:pic>
        </mc:Fallback>
      </mc:AlternateContent>
      <p:pic>
        <p:nvPicPr>
          <p:cNvPr id="34" name="Graphic 33" descr="Caret Right with solid fill">
            <a:extLst>
              <a:ext uri="{FF2B5EF4-FFF2-40B4-BE49-F238E27FC236}">
                <a16:creationId xmlns:a16="http://schemas.microsoft.com/office/drawing/2014/main" id="{1D3357FE-74AB-07B1-E51E-272166D80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44234" y="1682475"/>
            <a:ext cx="241689" cy="241689"/>
          </a:xfrm>
          <a:prstGeom prst="rect">
            <a:avLst/>
          </a:prstGeom>
        </p:spPr>
      </p:pic>
      <p:pic>
        <p:nvPicPr>
          <p:cNvPr id="35" name="Graphic 34" descr="Caret Right with solid fill">
            <a:extLst>
              <a:ext uri="{FF2B5EF4-FFF2-40B4-BE49-F238E27FC236}">
                <a16:creationId xmlns:a16="http://schemas.microsoft.com/office/drawing/2014/main" id="{737C48F1-A7BB-470F-876A-F0DDA7AA0B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3216" y="2003168"/>
            <a:ext cx="241689" cy="241689"/>
          </a:xfrm>
          <a:prstGeom prst="rect">
            <a:avLst/>
          </a:prstGeom>
        </p:spPr>
      </p:pic>
      <p:pic>
        <p:nvPicPr>
          <p:cNvPr id="36" name="Graphic 35" descr="Caret Right with solid fill">
            <a:extLst>
              <a:ext uri="{FF2B5EF4-FFF2-40B4-BE49-F238E27FC236}">
                <a16:creationId xmlns:a16="http://schemas.microsoft.com/office/drawing/2014/main" id="{4C696DD2-2EE2-281E-CFE6-9782125F5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02678" y="2178008"/>
            <a:ext cx="241689" cy="241689"/>
          </a:xfrm>
          <a:prstGeom prst="rect">
            <a:avLst/>
          </a:prstGeom>
        </p:spPr>
      </p:pic>
      <p:sp>
        <p:nvSpPr>
          <p:cNvPr id="38" name="TextBox 37">
            <a:extLst>
              <a:ext uri="{FF2B5EF4-FFF2-40B4-BE49-F238E27FC236}">
                <a16:creationId xmlns:a16="http://schemas.microsoft.com/office/drawing/2014/main" id="{54E4FA2D-E591-A47A-FC6E-BA945DF6C265}"/>
              </a:ext>
            </a:extLst>
          </p:cNvPr>
          <p:cNvSpPr txBox="1"/>
          <p:nvPr/>
        </p:nvSpPr>
        <p:spPr>
          <a:xfrm>
            <a:off x="336083" y="1093167"/>
            <a:ext cx="406764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endcap foil (dead material, no active detection), and back-scatters</a:t>
            </a:r>
          </a:p>
        </p:txBody>
      </p:sp>
      <p:sp>
        <p:nvSpPr>
          <p:cNvPr id="39" name="TextBox 38">
            <a:extLst>
              <a:ext uri="{FF2B5EF4-FFF2-40B4-BE49-F238E27FC236}">
                <a16:creationId xmlns:a16="http://schemas.microsoft.com/office/drawing/2014/main" id="{FA694DA9-3424-621C-5A01-CB2CB81F34FC}"/>
              </a:ext>
            </a:extLst>
          </p:cNvPr>
          <p:cNvSpPr txBox="1"/>
          <p:nvPr/>
        </p:nvSpPr>
        <p:spPr>
          <a:xfrm>
            <a:off x="336140" y="844038"/>
            <a:ext cx="1301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66"/>
                </a:solidFill>
                <a:effectLst/>
                <a:uLnTx/>
                <a:uFillTx/>
                <a:latin typeface="Times New Roman"/>
                <a:ea typeface="+mn-ea"/>
                <a:cs typeface="+mn-cs"/>
              </a:rPr>
              <a:t>Worst Case:</a:t>
            </a:r>
          </a:p>
        </p:txBody>
      </p:sp>
      <p:sp>
        <p:nvSpPr>
          <p:cNvPr id="40" name="Title 1">
            <a:extLst>
              <a:ext uri="{FF2B5EF4-FFF2-40B4-BE49-F238E27FC236}">
                <a16:creationId xmlns:a16="http://schemas.microsoft.com/office/drawing/2014/main" id="{15BA5427-DAE5-900C-68E8-5013C5918CBC}"/>
              </a:ext>
            </a:extLst>
          </p:cNvPr>
          <p:cNvSpPr txBox="1">
            <a:spLocks/>
          </p:cNvSpPr>
          <p:nvPr/>
        </p:nvSpPr>
        <p:spPr>
          <a:xfrm>
            <a:off x="1429612" y="100467"/>
            <a:ext cx="8944473" cy="487362"/>
          </a:xfrm>
          <a:prstGeom prst="rect">
            <a:avLst/>
          </a:prstGeom>
        </p:spPr>
        <p:txBody>
          <a:bodyPr/>
          <a:lstStyle>
            <a:lvl1pPr algn="ctr" defTabSz="342900" rtl="0" eaLnBrk="1" latinLnBrk="0" hangingPunct="1">
              <a:spcBef>
                <a:spcPct val="0"/>
              </a:spcBef>
              <a:buNone/>
              <a:defRPr sz="3300" b="1" kern="1200">
                <a:solidFill>
                  <a:schemeClr val="tx1"/>
                </a:solidFill>
                <a:latin typeface="Avenir Next Regular"/>
                <a:ea typeface="+mj-ea"/>
                <a:cs typeface="Avenir Next Regular"/>
              </a:defRPr>
            </a:lvl1pPr>
          </a:lstStyle>
          <a:p>
            <a:pPr marL="0" marR="0" lvl="0" indent="0" algn="ctr" defTabSz="3429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0C377B">
                    <a:lumMod val="75000"/>
                  </a:srgbClr>
                </a:solidFill>
                <a:effectLst/>
                <a:uLnTx/>
                <a:uFillTx/>
                <a:latin typeface="Avenir Next Regular"/>
                <a:ea typeface="+mj-ea"/>
              </a:rPr>
              <a:t>MISSED BACK-SCATTER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C6A77-6012-75DF-5334-ACF7954ABEA8}"/>
                  </a:ext>
                </a:extLst>
              </p:cNvPr>
              <p:cNvSpPr txBox="1"/>
              <p:nvPr/>
            </p:nvSpPr>
            <p:spPr>
              <a:xfrm>
                <a:off x="322660" y="3023482"/>
                <a:ext cx="3297505" cy="44948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&amp;</m:t>
                      </m:r>
                      <m:sSub>
                        <m:sSub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oMath>
                  </m:oMathPara>
                </a14:m>
                <a:endParaRPr kumimoji="0" lang="en-US" sz="13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17" name="TextBox 16">
                <a:extLst>
                  <a:ext uri="{FF2B5EF4-FFF2-40B4-BE49-F238E27FC236}">
                    <a16:creationId xmlns:a16="http://schemas.microsoft.com/office/drawing/2014/main" id="{D76C6A77-6012-75DF-5334-ACF7954ABEA8}"/>
                  </a:ext>
                </a:extLst>
              </p:cNvPr>
              <p:cNvSpPr txBox="1">
                <a:spLocks noRot="1" noChangeAspect="1" noMove="1" noResize="1" noEditPoints="1" noAdjustHandles="1" noChangeArrowheads="1" noChangeShapeType="1" noTextEdit="1"/>
              </p:cNvSpPr>
              <p:nvPr/>
            </p:nvSpPr>
            <p:spPr>
              <a:xfrm>
                <a:off x="322660" y="3023482"/>
                <a:ext cx="3297505" cy="449482"/>
              </a:xfrm>
              <a:prstGeom prst="rect">
                <a:avLst/>
              </a:prstGeom>
              <a:blipFill>
                <a:blip r:embed="rId8"/>
                <a:stretch>
                  <a:fillRect l="-73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B371DF9-CA5D-074E-00E9-627B141584F0}"/>
              </a:ext>
            </a:extLst>
          </p:cNvPr>
          <p:cNvSpPr txBox="1"/>
          <p:nvPr/>
        </p:nvSpPr>
        <p:spPr>
          <a:xfrm>
            <a:off x="157128" y="3553415"/>
            <a:ext cx="5457217"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Assume a </a:t>
            </a:r>
            <a:r>
              <a:rPr kumimoji="0" lang="en-US" sz="1800" b="0" i="0" u="none" strike="noStrike" kern="1200" cap="none" spc="0" normalizeH="0" baseline="0" noProof="0" dirty="0">
                <a:ln>
                  <a:noFill/>
                </a:ln>
                <a:solidFill>
                  <a:srgbClr val="0C377B">
                    <a:lumMod val="60000"/>
                    <a:lumOff val="40000"/>
                  </a:srgbClr>
                </a:solidFill>
                <a:effectLst/>
                <a:uLnTx/>
                <a:uFillTx/>
                <a:latin typeface="Times New Roman"/>
                <a:ea typeface="+mn-ea"/>
                <a:cs typeface="+mn-cs"/>
              </a:rPr>
              <a:t>backscatter fraction b </a:t>
            </a: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each detector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a:ea typeface="+mn-ea"/>
                <a:cs typeface="+mn-cs"/>
              </a:rPr>
              <a:t>(these will actually be different for isotropic and anisotropic angular distributions)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B50485D-7574-DB86-692B-4EC9C586380E}"/>
                  </a:ext>
                </a:extLst>
              </p:cNvPr>
              <p:cNvSpPr txBox="1"/>
              <p:nvPr/>
            </p:nvSpPr>
            <p:spPr>
              <a:xfrm>
                <a:off x="400359" y="4201373"/>
                <a:ext cx="4596708" cy="5852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e>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1" name="TextBox 20">
                <a:extLst>
                  <a:ext uri="{FF2B5EF4-FFF2-40B4-BE49-F238E27FC236}">
                    <a16:creationId xmlns:a16="http://schemas.microsoft.com/office/drawing/2014/main" id="{EB50485D-7574-DB86-692B-4EC9C586380E}"/>
                  </a:ext>
                </a:extLst>
              </p:cNvPr>
              <p:cNvSpPr txBox="1">
                <a:spLocks noRot="1" noChangeAspect="1" noMove="1" noResize="1" noEditPoints="1" noAdjustHandles="1" noChangeArrowheads="1" noChangeShapeType="1" noTextEdit="1"/>
              </p:cNvSpPr>
              <p:nvPr/>
            </p:nvSpPr>
            <p:spPr>
              <a:xfrm>
                <a:off x="400359" y="4201373"/>
                <a:ext cx="4596708" cy="5852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FCFF521-243E-ADBB-6DC7-5F833B4991F9}"/>
                  </a:ext>
                </a:extLst>
              </p:cNvPr>
              <p:cNvSpPr txBox="1"/>
              <p:nvPr/>
            </p:nvSpPr>
            <p:spPr>
              <a:xfrm>
                <a:off x="552450" y="4887187"/>
                <a:ext cx="256957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3" name="TextBox 22">
                <a:extLst>
                  <a:ext uri="{FF2B5EF4-FFF2-40B4-BE49-F238E27FC236}">
                    <a16:creationId xmlns:a16="http://schemas.microsoft.com/office/drawing/2014/main" id="{DFCFF521-243E-ADBB-6DC7-5F833B4991F9}"/>
                  </a:ext>
                </a:extLst>
              </p:cNvPr>
              <p:cNvSpPr txBox="1">
                <a:spLocks noRot="1" noChangeAspect="1" noMove="1" noResize="1" noEditPoints="1" noAdjustHandles="1" noChangeArrowheads="1" noChangeShapeType="1" noTextEdit="1"/>
              </p:cNvSpPr>
              <p:nvPr/>
            </p:nvSpPr>
            <p:spPr>
              <a:xfrm>
                <a:off x="552450" y="4887187"/>
                <a:ext cx="2569571" cy="338554"/>
              </a:xfrm>
              <a:prstGeom prst="rect">
                <a:avLst/>
              </a:prstGeom>
              <a:blipFill>
                <a:blip r:embed="rId10"/>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24D9D5-BD9C-BDC2-3D7D-BDC96B5C7223}"/>
                  </a:ext>
                </a:extLst>
              </p:cNvPr>
              <p:cNvSpPr txBox="1"/>
              <p:nvPr/>
            </p:nvSpPr>
            <p:spPr>
              <a:xfrm>
                <a:off x="609600" y="5373498"/>
                <a:ext cx="265639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8" name="TextBox 7">
                <a:extLst>
                  <a:ext uri="{FF2B5EF4-FFF2-40B4-BE49-F238E27FC236}">
                    <a16:creationId xmlns:a16="http://schemas.microsoft.com/office/drawing/2014/main" id="{6624D9D5-BD9C-BDC2-3D7D-BDC96B5C7223}"/>
                  </a:ext>
                </a:extLst>
              </p:cNvPr>
              <p:cNvSpPr txBox="1">
                <a:spLocks noRot="1" noChangeAspect="1" noMove="1" noResize="1" noEditPoints="1" noAdjustHandles="1" noChangeArrowheads="1" noChangeShapeType="1" noTextEdit="1"/>
              </p:cNvSpPr>
              <p:nvPr/>
            </p:nvSpPr>
            <p:spPr>
              <a:xfrm>
                <a:off x="609600" y="5373498"/>
                <a:ext cx="2656391" cy="338554"/>
              </a:xfrm>
              <a:prstGeom prst="rect">
                <a:avLst/>
              </a:prstGeom>
              <a:blipFill>
                <a:blip r:embed="rId11"/>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99BF84-AE4B-D06D-0F18-FFF3A9E6E07E}"/>
                  </a:ext>
                </a:extLst>
              </p:cNvPr>
              <p:cNvSpPr txBox="1"/>
              <p:nvPr/>
            </p:nvSpPr>
            <p:spPr>
              <a:xfrm>
                <a:off x="6344234" y="3666034"/>
                <a:ext cx="2677015" cy="5353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𝟏</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num>
                        <m:den>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𝟏</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den>
                      </m:f>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f>
                        <m:f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𝜷</m:t>
                          </m:r>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𝑨</m:t>
                          </m:r>
                          <m:d>
                            <m:d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d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𝑬</m:t>
                              </m:r>
                            </m:e>
                          </m:d>
                          <m:d>
                            <m:dPr>
                              <m:ctrlP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ctrlPr>
                            </m:dPr>
                            <m:e>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𝟏</m:t>
                              </m:r>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𝒃</m:t>
                              </m:r>
                            </m:e>
                          </m:d>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 </m:t>
                          </m:r>
                        </m:num>
                        <m:den>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den>
                      </m:f>
                    </m:oMath>
                  </m:oMathPara>
                </a14:m>
                <a:endParaRPr kumimoji="0" lang="en-US" sz="1600" b="1" i="0" u="none" strike="noStrike" kern="1200" cap="none" spc="0" normalizeH="0" baseline="0" noProof="0" dirty="0">
                  <a:ln>
                    <a:noFill/>
                  </a:ln>
                  <a:solidFill>
                    <a:srgbClr val="666633"/>
                  </a:solidFill>
                  <a:effectLst/>
                  <a:uLnTx/>
                  <a:uFillTx/>
                  <a:latin typeface="Times New Roman"/>
                  <a:ea typeface="+mn-ea"/>
                  <a:cs typeface="+mn-cs"/>
                </a:endParaRPr>
              </a:p>
            </p:txBody>
          </p:sp>
        </mc:Choice>
        <mc:Fallback xmlns="">
          <p:sp>
            <p:nvSpPr>
              <p:cNvPr id="11" name="TextBox 10">
                <a:extLst>
                  <a:ext uri="{FF2B5EF4-FFF2-40B4-BE49-F238E27FC236}">
                    <a16:creationId xmlns:a16="http://schemas.microsoft.com/office/drawing/2014/main" id="{8299BF84-AE4B-D06D-0F18-FFF3A9E6E07E}"/>
                  </a:ext>
                </a:extLst>
              </p:cNvPr>
              <p:cNvSpPr txBox="1">
                <a:spLocks noRot="1" noChangeAspect="1" noMove="1" noResize="1" noEditPoints="1" noAdjustHandles="1" noChangeArrowheads="1" noChangeShapeType="1" noTextEdit="1"/>
              </p:cNvSpPr>
              <p:nvPr/>
            </p:nvSpPr>
            <p:spPr>
              <a:xfrm>
                <a:off x="6344234" y="3666034"/>
                <a:ext cx="2677015" cy="535339"/>
              </a:xfrm>
              <a:prstGeom prst="rect">
                <a:avLst/>
              </a:prstGeom>
              <a:blipFill>
                <a:blip r:embed="rId1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F87F88F-C87C-C04C-E0BB-1212F95B6F1E}"/>
              </a:ext>
            </a:extLst>
          </p:cNvPr>
          <p:cNvSpPr txBox="1"/>
          <p:nvPr/>
        </p:nvSpPr>
        <p:spPr>
          <a:xfrm>
            <a:off x="6333751" y="3098882"/>
            <a:ext cx="2826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Result: washout asymmetry!</a:t>
            </a:r>
          </a:p>
        </p:txBody>
      </p:sp>
      <p:sp>
        <p:nvSpPr>
          <p:cNvPr id="14" name="TextBox 13">
            <a:extLst>
              <a:ext uri="{FF2B5EF4-FFF2-40B4-BE49-F238E27FC236}">
                <a16:creationId xmlns:a16="http://schemas.microsoft.com/office/drawing/2014/main" id="{E9202955-6722-1E16-1D6D-FBC0F473AFB7}"/>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5 	</a:t>
            </a:r>
          </a:p>
        </p:txBody>
      </p:sp>
      <p:sp>
        <p:nvSpPr>
          <p:cNvPr id="13" name="TextBox 12">
            <a:extLst>
              <a:ext uri="{FF2B5EF4-FFF2-40B4-BE49-F238E27FC236}">
                <a16:creationId xmlns:a16="http://schemas.microsoft.com/office/drawing/2014/main" id="{47E55264-A1F1-F611-54F7-FE52442DCD11}"/>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15" name="TextBox 14">
            <a:extLst>
              <a:ext uri="{FF2B5EF4-FFF2-40B4-BE49-F238E27FC236}">
                <a16:creationId xmlns:a16="http://schemas.microsoft.com/office/drawing/2014/main" id="{65FE4C64-8453-C8DB-77D4-5EE3473E31C8}"/>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22" name="Picture 21">
            <a:extLst>
              <a:ext uri="{FF2B5EF4-FFF2-40B4-BE49-F238E27FC236}">
                <a16:creationId xmlns:a16="http://schemas.microsoft.com/office/drawing/2014/main" id="{05FD9884-6719-6DBB-976F-F9DDDDE987ED}"/>
              </a:ext>
            </a:extLst>
          </p:cNvPr>
          <p:cNvPicPr>
            <a:picLocks noChangeAspect="1"/>
          </p:cNvPicPr>
          <p:nvPr/>
        </p:nvPicPr>
        <p:blipFill>
          <a:blip r:embed="rId13"/>
          <a:stretch>
            <a:fillRect/>
          </a:stretch>
        </p:blipFill>
        <p:spPr>
          <a:xfrm>
            <a:off x="-1330" y="6398262"/>
            <a:ext cx="821094" cy="459737"/>
          </a:xfrm>
          <a:prstGeom prst="rect">
            <a:avLst/>
          </a:prstGeom>
        </p:spPr>
      </p:pic>
    </p:spTree>
    <p:extLst>
      <p:ext uri="{BB962C8B-B14F-4D97-AF65-F5344CB8AC3E}">
        <p14:creationId xmlns:p14="http://schemas.microsoft.com/office/powerpoint/2010/main" val="292868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F53709-72C0-7F84-4D19-09F3244B968C}"/>
              </a:ext>
            </a:extLst>
          </p:cNvPr>
          <p:cNvSpPr/>
          <p:nvPr/>
        </p:nvSpPr>
        <p:spPr>
          <a:xfrm>
            <a:off x="6120090" y="4521453"/>
            <a:ext cx="3576360" cy="1288798"/>
          </a:xfrm>
          <a:prstGeom prst="rect">
            <a:avLst/>
          </a:prstGeom>
          <a:solidFill>
            <a:srgbClr val="FFFFCC"/>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ylinder 1">
            <a:extLst>
              <a:ext uri="{FF2B5EF4-FFF2-40B4-BE49-F238E27FC236}">
                <a16:creationId xmlns:a16="http://schemas.microsoft.com/office/drawing/2014/main" id="{9FD9338A-F3CF-F335-184C-94CE424E9500}"/>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3" name="Cylinder 2">
            <a:extLst>
              <a:ext uri="{FF2B5EF4-FFF2-40B4-BE49-F238E27FC236}">
                <a16:creationId xmlns:a16="http://schemas.microsoft.com/office/drawing/2014/main" id="{8395D16B-FAFC-5D71-F695-DD82BC980B0A}"/>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p:sp>
        <p:nvSpPr>
          <p:cNvPr id="4" name="Cylinder 3">
            <a:extLst>
              <a:ext uri="{FF2B5EF4-FFF2-40B4-BE49-F238E27FC236}">
                <a16:creationId xmlns:a16="http://schemas.microsoft.com/office/drawing/2014/main" id="{5DD91C15-C267-3088-7536-AFA9E50F7667}"/>
              </a:ext>
            </a:extLst>
          </p:cNvPr>
          <p:cNvSpPr/>
          <p:nvPr/>
        </p:nvSpPr>
        <p:spPr>
          <a:xfrm rot="5400000">
            <a:off x="4063568"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 name="Cylinder 4">
            <a:extLst>
              <a:ext uri="{FF2B5EF4-FFF2-40B4-BE49-F238E27FC236}">
                <a16:creationId xmlns:a16="http://schemas.microsoft.com/office/drawing/2014/main" id="{300179E5-885B-217E-C863-93D1199CBCAE}"/>
              </a:ext>
            </a:extLst>
          </p:cNvPr>
          <p:cNvSpPr/>
          <p:nvPr/>
        </p:nvSpPr>
        <p:spPr>
          <a:xfrm rot="5400000">
            <a:off x="5580715"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6" name="3D Model 5" descr="Sphere">
                <a:extLst>
                  <a:ext uri="{FF2B5EF4-FFF2-40B4-BE49-F238E27FC236}">
                    <a16:creationId xmlns:a16="http://schemas.microsoft.com/office/drawing/2014/main" id="{4F34A419-6B73-1721-031F-2AFE635343CE}"/>
                  </a:ext>
                </a:extLst>
              </p:cNvPr>
              <p:cNvGraphicFramePr>
                <a:graphicFrameLocks noChangeAspect="1"/>
              </p:cNvGraphicFramePr>
              <p:nvPr/>
            </p:nvGraphicFramePr>
            <p:xfrm>
              <a:off x="5775013" y="1703087"/>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phere">
                <a:extLst>
                  <a:ext uri="{FF2B5EF4-FFF2-40B4-BE49-F238E27FC236}">
                    <a16:creationId xmlns:a16="http://schemas.microsoft.com/office/drawing/2014/main" id="{4F34A419-6B73-1721-031F-2AFE635343CE}"/>
                  </a:ext>
                </a:extLst>
              </p:cNvPr>
              <p:cNvPicPr>
                <a:picLocks noGrp="1" noRot="1" noChangeAspect="1" noMove="1" noResize="1" noEditPoints="1" noAdjustHandles="1" noChangeArrowheads="1" noChangeShapeType="1" noCrop="1"/>
              </p:cNvPicPr>
              <p:nvPr/>
            </p:nvPicPr>
            <p:blipFill>
              <a:blip r:embed="rId3"/>
              <a:stretch>
                <a:fillRect/>
              </a:stretch>
            </p:blipFill>
            <p:spPr>
              <a:xfrm>
                <a:off x="5775013" y="1703087"/>
                <a:ext cx="195380" cy="1953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phere">
                <a:extLst>
                  <a:ext uri="{FF2B5EF4-FFF2-40B4-BE49-F238E27FC236}">
                    <a16:creationId xmlns:a16="http://schemas.microsoft.com/office/drawing/2014/main" id="{12B795AE-9F5D-E232-AD25-54140A4BAF18}"/>
                  </a:ext>
                </a:extLst>
              </p:cNvPr>
              <p:cNvGraphicFramePr>
                <a:graphicFrameLocks noChangeAspect="1"/>
              </p:cNvGraphicFramePr>
              <p:nvPr/>
            </p:nvGraphicFramePr>
            <p:xfrm>
              <a:off x="5776045" y="2012241"/>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phere">
                <a:extLst>
                  <a:ext uri="{FF2B5EF4-FFF2-40B4-BE49-F238E27FC236}">
                    <a16:creationId xmlns:a16="http://schemas.microsoft.com/office/drawing/2014/main" id="{12B795AE-9F5D-E232-AD25-54140A4BAF18}"/>
                  </a:ext>
                </a:extLst>
              </p:cNvPr>
              <p:cNvPicPr>
                <a:picLocks noGrp="1" noRot="1" noChangeAspect="1" noMove="1" noResize="1" noEditPoints="1" noAdjustHandles="1" noChangeArrowheads="1" noChangeShapeType="1" noCrop="1"/>
              </p:cNvPicPr>
              <p:nvPr/>
            </p:nvPicPr>
            <p:blipFill>
              <a:blip r:embed="rId3"/>
              <a:stretch>
                <a:fillRect/>
              </a:stretch>
            </p:blipFill>
            <p:spPr>
              <a:xfrm>
                <a:off x="5776045" y="2012241"/>
                <a:ext cx="195380" cy="195380"/>
              </a:xfrm>
              <a:prstGeom prst="rect">
                <a:avLst/>
              </a:prstGeom>
            </p:spPr>
          </p:pic>
        </mc:Fallback>
      </mc:AlternateContent>
      <p:cxnSp>
        <p:nvCxnSpPr>
          <p:cNvPr id="9" name="Straight Connector 8">
            <a:extLst>
              <a:ext uri="{FF2B5EF4-FFF2-40B4-BE49-F238E27FC236}">
                <a16:creationId xmlns:a16="http://schemas.microsoft.com/office/drawing/2014/main" id="{33EA1209-A9AB-5FAA-D210-C462D71EAB0B}"/>
              </a:ext>
            </a:extLst>
          </p:cNvPr>
          <p:cNvCxnSpPr>
            <a:endCxn id="3" idx="1"/>
          </p:cNvCxnSpPr>
          <p:nvPr/>
        </p:nvCxnSpPr>
        <p:spPr>
          <a:xfrm>
            <a:off x="5970393" y="1798685"/>
            <a:ext cx="867599" cy="1"/>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51B7BDF6-8712-6613-D7EE-E1646AA79B2C}"/>
              </a:ext>
            </a:extLst>
          </p:cNvPr>
          <p:cNvCxnSpPr>
            <a:cxnSpLocks/>
          </p:cNvCxnSpPr>
          <p:nvPr/>
        </p:nvCxnSpPr>
        <p:spPr>
          <a:xfrm>
            <a:off x="5957328" y="2115965"/>
            <a:ext cx="626846"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BD19D63B-C447-8D45-C472-4FB069A28E74}"/>
              </a:ext>
            </a:extLst>
          </p:cNvPr>
          <p:cNvCxnSpPr>
            <a:cxnSpLocks/>
          </p:cNvCxnSpPr>
          <p:nvPr/>
        </p:nvCxnSpPr>
        <p:spPr>
          <a:xfrm>
            <a:off x="4759764" y="2297544"/>
            <a:ext cx="1709162"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8" name="Explosion: 8 Points 17">
            <a:extLst>
              <a:ext uri="{FF2B5EF4-FFF2-40B4-BE49-F238E27FC236}">
                <a16:creationId xmlns:a16="http://schemas.microsoft.com/office/drawing/2014/main" id="{7D56CF2B-4C7F-344D-1C82-1DC447CBE75C}"/>
              </a:ext>
            </a:extLst>
          </p:cNvPr>
          <p:cNvSpPr/>
          <p:nvPr/>
        </p:nvSpPr>
        <p:spPr>
          <a:xfrm>
            <a:off x="6837992" y="170308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9" name="Explosion: 8 Points 18">
            <a:extLst>
              <a:ext uri="{FF2B5EF4-FFF2-40B4-BE49-F238E27FC236}">
                <a16:creationId xmlns:a16="http://schemas.microsoft.com/office/drawing/2014/main" id="{6E71C1D2-64DC-2236-C2F2-BFD1BE774D94}"/>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A96BBB3A-4776-5A17-999A-B63BBAEB1976}"/>
                  </a:ext>
                </a:extLst>
              </p14:cNvPr>
              <p14:cNvContentPartPr/>
              <p14:nvPr/>
            </p14:nvContentPartPr>
            <p14:xfrm>
              <a:off x="6468926" y="2112566"/>
              <a:ext cx="132120" cy="187200"/>
            </p14:xfrm>
          </p:contentPart>
        </mc:Choice>
        <mc:Fallback xmlns="">
          <p:pic>
            <p:nvPicPr>
              <p:cNvPr id="29" name="Ink 28">
                <a:extLst>
                  <a:ext uri="{FF2B5EF4-FFF2-40B4-BE49-F238E27FC236}">
                    <a16:creationId xmlns:a16="http://schemas.microsoft.com/office/drawing/2014/main" id="{A96BBB3A-4776-5A17-999A-B63BBAEB1976}"/>
                  </a:ext>
                </a:extLst>
              </p:cNvPr>
              <p:cNvPicPr/>
              <p:nvPr/>
            </p:nvPicPr>
            <p:blipFill>
              <a:blip r:embed="rId5"/>
              <a:stretch>
                <a:fillRect/>
              </a:stretch>
            </p:blipFill>
            <p:spPr>
              <a:xfrm>
                <a:off x="6459926" y="2103566"/>
                <a:ext cx="149760" cy="204840"/>
              </a:xfrm>
              <a:prstGeom prst="rect">
                <a:avLst/>
              </a:prstGeom>
            </p:spPr>
          </p:pic>
        </mc:Fallback>
      </mc:AlternateContent>
      <p:pic>
        <p:nvPicPr>
          <p:cNvPr id="34" name="Graphic 33" descr="Caret Right with solid fill">
            <a:extLst>
              <a:ext uri="{FF2B5EF4-FFF2-40B4-BE49-F238E27FC236}">
                <a16:creationId xmlns:a16="http://schemas.microsoft.com/office/drawing/2014/main" id="{1D3357FE-74AB-07B1-E51E-272166D80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44234" y="1682475"/>
            <a:ext cx="241689" cy="241689"/>
          </a:xfrm>
          <a:prstGeom prst="rect">
            <a:avLst/>
          </a:prstGeom>
        </p:spPr>
      </p:pic>
      <p:pic>
        <p:nvPicPr>
          <p:cNvPr id="35" name="Graphic 34" descr="Caret Right with solid fill">
            <a:extLst>
              <a:ext uri="{FF2B5EF4-FFF2-40B4-BE49-F238E27FC236}">
                <a16:creationId xmlns:a16="http://schemas.microsoft.com/office/drawing/2014/main" id="{737C48F1-A7BB-470F-876A-F0DDA7AA0B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3216" y="2003168"/>
            <a:ext cx="241689" cy="241689"/>
          </a:xfrm>
          <a:prstGeom prst="rect">
            <a:avLst/>
          </a:prstGeom>
        </p:spPr>
      </p:pic>
      <p:pic>
        <p:nvPicPr>
          <p:cNvPr id="36" name="Graphic 35" descr="Caret Right with solid fill">
            <a:extLst>
              <a:ext uri="{FF2B5EF4-FFF2-40B4-BE49-F238E27FC236}">
                <a16:creationId xmlns:a16="http://schemas.microsoft.com/office/drawing/2014/main" id="{4C696DD2-2EE2-281E-CFE6-9782125F5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02678" y="2178008"/>
            <a:ext cx="241689" cy="241689"/>
          </a:xfrm>
          <a:prstGeom prst="rect">
            <a:avLst/>
          </a:prstGeom>
        </p:spPr>
      </p:pic>
      <p:sp>
        <p:nvSpPr>
          <p:cNvPr id="38" name="TextBox 37">
            <a:extLst>
              <a:ext uri="{FF2B5EF4-FFF2-40B4-BE49-F238E27FC236}">
                <a16:creationId xmlns:a16="http://schemas.microsoft.com/office/drawing/2014/main" id="{54E4FA2D-E591-A47A-FC6E-BA945DF6C265}"/>
              </a:ext>
            </a:extLst>
          </p:cNvPr>
          <p:cNvSpPr txBox="1"/>
          <p:nvPr/>
        </p:nvSpPr>
        <p:spPr>
          <a:xfrm>
            <a:off x="336083" y="1093167"/>
            <a:ext cx="406764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endcap foil (dead material, no active detection), and back-scatters</a:t>
            </a:r>
          </a:p>
        </p:txBody>
      </p:sp>
      <p:sp>
        <p:nvSpPr>
          <p:cNvPr id="39" name="TextBox 38">
            <a:extLst>
              <a:ext uri="{FF2B5EF4-FFF2-40B4-BE49-F238E27FC236}">
                <a16:creationId xmlns:a16="http://schemas.microsoft.com/office/drawing/2014/main" id="{FA694DA9-3424-621C-5A01-CB2CB81F34FC}"/>
              </a:ext>
            </a:extLst>
          </p:cNvPr>
          <p:cNvSpPr txBox="1"/>
          <p:nvPr/>
        </p:nvSpPr>
        <p:spPr>
          <a:xfrm>
            <a:off x="336140" y="844038"/>
            <a:ext cx="1301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66"/>
                </a:solidFill>
                <a:effectLst/>
                <a:uLnTx/>
                <a:uFillTx/>
                <a:latin typeface="Times New Roman"/>
                <a:ea typeface="+mn-ea"/>
                <a:cs typeface="+mn-cs"/>
              </a:rPr>
              <a:t>Worst Case:</a:t>
            </a:r>
          </a:p>
        </p:txBody>
      </p:sp>
      <p:sp>
        <p:nvSpPr>
          <p:cNvPr id="40" name="Title 1">
            <a:extLst>
              <a:ext uri="{FF2B5EF4-FFF2-40B4-BE49-F238E27FC236}">
                <a16:creationId xmlns:a16="http://schemas.microsoft.com/office/drawing/2014/main" id="{15BA5427-DAE5-900C-68E8-5013C5918CBC}"/>
              </a:ext>
            </a:extLst>
          </p:cNvPr>
          <p:cNvSpPr txBox="1">
            <a:spLocks/>
          </p:cNvSpPr>
          <p:nvPr/>
        </p:nvSpPr>
        <p:spPr>
          <a:xfrm>
            <a:off x="1429612" y="100467"/>
            <a:ext cx="8944473" cy="487362"/>
          </a:xfrm>
          <a:prstGeom prst="rect">
            <a:avLst/>
          </a:prstGeom>
        </p:spPr>
        <p:txBody>
          <a:bodyPr/>
          <a:lstStyle>
            <a:lvl1pPr algn="ctr" defTabSz="342900" rtl="0" eaLnBrk="1" latinLnBrk="0" hangingPunct="1">
              <a:spcBef>
                <a:spcPct val="0"/>
              </a:spcBef>
              <a:buNone/>
              <a:defRPr sz="3300" b="1" kern="1200">
                <a:solidFill>
                  <a:schemeClr val="tx1"/>
                </a:solidFill>
                <a:latin typeface="Avenir Next Regular"/>
                <a:ea typeface="+mj-ea"/>
                <a:cs typeface="Avenir Next Regular"/>
              </a:defRPr>
            </a:lvl1pPr>
          </a:lstStyle>
          <a:p>
            <a:pPr marL="0" marR="0" lvl="0" indent="0" algn="ctr" defTabSz="3429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0C377B">
                    <a:lumMod val="75000"/>
                  </a:srgbClr>
                </a:solidFill>
                <a:effectLst/>
                <a:uLnTx/>
                <a:uFillTx/>
                <a:latin typeface="Avenir Next Regular"/>
                <a:ea typeface="+mj-ea"/>
              </a:rPr>
              <a:t>MISSED BACK-SCATTER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C6A77-6012-75DF-5334-ACF7954ABEA8}"/>
                  </a:ext>
                </a:extLst>
              </p:cNvPr>
              <p:cNvSpPr txBox="1"/>
              <p:nvPr/>
            </p:nvSpPr>
            <p:spPr>
              <a:xfrm>
                <a:off x="322660" y="3023482"/>
                <a:ext cx="3297505" cy="44948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&amp;</m:t>
                      </m:r>
                      <m:sSub>
                        <m:sSub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oMath>
                  </m:oMathPara>
                </a14:m>
                <a:endParaRPr kumimoji="0" lang="en-US" sz="13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17" name="TextBox 16">
                <a:extLst>
                  <a:ext uri="{FF2B5EF4-FFF2-40B4-BE49-F238E27FC236}">
                    <a16:creationId xmlns:a16="http://schemas.microsoft.com/office/drawing/2014/main" id="{D76C6A77-6012-75DF-5334-ACF7954ABEA8}"/>
                  </a:ext>
                </a:extLst>
              </p:cNvPr>
              <p:cNvSpPr txBox="1">
                <a:spLocks noRot="1" noChangeAspect="1" noMove="1" noResize="1" noEditPoints="1" noAdjustHandles="1" noChangeArrowheads="1" noChangeShapeType="1" noTextEdit="1"/>
              </p:cNvSpPr>
              <p:nvPr/>
            </p:nvSpPr>
            <p:spPr>
              <a:xfrm>
                <a:off x="322660" y="3023482"/>
                <a:ext cx="3297505" cy="449482"/>
              </a:xfrm>
              <a:prstGeom prst="rect">
                <a:avLst/>
              </a:prstGeom>
              <a:blipFill>
                <a:blip r:embed="rId8"/>
                <a:stretch>
                  <a:fillRect l="-73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B371DF9-CA5D-074E-00E9-627B141584F0}"/>
              </a:ext>
            </a:extLst>
          </p:cNvPr>
          <p:cNvSpPr txBox="1"/>
          <p:nvPr/>
        </p:nvSpPr>
        <p:spPr>
          <a:xfrm>
            <a:off x="157128" y="3553415"/>
            <a:ext cx="5457217"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Assume a </a:t>
            </a:r>
            <a:r>
              <a:rPr kumimoji="0" lang="en-US" sz="1800" b="0" i="0" u="none" strike="noStrike" kern="1200" cap="none" spc="0" normalizeH="0" baseline="0" noProof="0" dirty="0">
                <a:ln>
                  <a:noFill/>
                </a:ln>
                <a:solidFill>
                  <a:srgbClr val="0C377B">
                    <a:lumMod val="60000"/>
                    <a:lumOff val="40000"/>
                  </a:srgbClr>
                </a:solidFill>
                <a:effectLst/>
                <a:uLnTx/>
                <a:uFillTx/>
                <a:latin typeface="Times New Roman"/>
                <a:ea typeface="+mn-ea"/>
                <a:cs typeface="+mn-cs"/>
              </a:rPr>
              <a:t>backscatter fraction b </a:t>
            </a: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each detector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a:ea typeface="+mn-ea"/>
                <a:cs typeface="+mn-cs"/>
              </a:rPr>
              <a:t>(these will actually be different for isotropic and anisotropic angular distributions)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B50485D-7574-DB86-692B-4EC9C586380E}"/>
                  </a:ext>
                </a:extLst>
              </p:cNvPr>
              <p:cNvSpPr txBox="1"/>
              <p:nvPr/>
            </p:nvSpPr>
            <p:spPr>
              <a:xfrm>
                <a:off x="400359" y="4201373"/>
                <a:ext cx="4596708" cy="5852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e>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1" name="TextBox 20">
                <a:extLst>
                  <a:ext uri="{FF2B5EF4-FFF2-40B4-BE49-F238E27FC236}">
                    <a16:creationId xmlns:a16="http://schemas.microsoft.com/office/drawing/2014/main" id="{EB50485D-7574-DB86-692B-4EC9C586380E}"/>
                  </a:ext>
                </a:extLst>
              </p:cNvPr>
              <p:cNvSpPr txBox="1">
                <a:spLocks noRot="1" noChangeAspect="1" noMove="1" noResize="1" noEditPoints="1" noAdjustHandles="1" noChangeArrowheads="1" noChangeShapeType="1" noTextEdit="1"/>
              </p:cNvSpPr>
              <p:nvPr/>
            </p:nvSpPr>
            <p:spPr>
              <a:xfrm>
                <a:off x="400359" y="4201373"/>
                <a:ext cx="4596708" cy="5852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FCFF521-243E-ADBB-6DC7-5F833B4991F9}"/>
                  </a:ext>
                </a:extLst>
              </p:cNvPr>
              <p:cNvSpPr txBox="1"/>
              <p:nvPr/>
            </p:nvSpPr>
            <p:spPr>
              <a:xfrm>
                <a:off x="552450" y="4887187"/>
                <a:ext cx="256957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3" name="TextBox 22">
                <a:extLst>
                  <a:ext uri="{FF2B5EF4-FFF2-40B4-BE49-F238E27FC236}">
                    <a16:creationId xmlns:a16="http://schemas.microsoft.com/office/drawing/2014/main" id="{DFCFF521-243E-ADBB-6DC7-5F833B4991F9}"/>
                  </a:ext>
                </a:extLst>
              </p:cNvPr>
              <p:cNvSpPr txBox="1">
                <a:spLocks noRot="1" noChangeAspect="1" noMove="1" noResize="1" noEditPoints="1" noAdjustHandles="1" noChangeArrowheads="1" noChangeShapeType="1" noTextEdit="1"/>
              </p:cNvSpPr>
              <p:nvPr/>
            </p:nvSpPr>
            <p:spPr>
              <a:xfrm>
                <a:off x="552450" y="4887187"/>
                <a:ext cx="2569571" cy="338554"/>
              </a:xfrm>
              <a:prstGeom prst="rect">
                <a:avLst/>
              </a:prstGeom>
              <a:blipFill>
                <a:blip r:embed="rId10"/>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24D9D5-BD9C-BDC2-3D7D-BDC96B5C7223}"/>
                  </a:ext>
                </a:extLst>
              </p:cNvPr>
              <p:cNvSpPr txBox="1"/>
              <p:nvPr/>
            </p:nvSpPr>
            <p:spPr>
              <a:xfrm>
                <a:off x="609600" y="5373498"/>
                <a:ext cx="265639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8" name="TextBox 7">
                <a:extLst>
                  <a:ext uri="{FF2B5EF4-FFF2-40B4-BE49-F238E27FC236}">
                    <a16:creationId xmlns:a16="http://schemas.microsoft.com/office/drawing/2014/main" id="{6624D9D5-BD9C-BDC2-3D7D-BDC96B5C7223}"/>
                  </a:ext>
                </a:extLst>
              </p:cNvPr>
              <p:cNvSpPr txBox="1">
                <a:spLocks noRot="1" noChangeAspect="1" noMove="1" noResize="1" noEditPoints="1" noAdjustHandles="1" noChangeArrowheads="1" noChangeShapeType="1" noTextEdit="1"/>
              </p:cNvSpPr>
              <p:nvPr/>
            </p:nvSpPr>
            <p:spPr>
              <a:xfrm>
                <a:off x="609600" y="5373498"/>
                <a:ext cx="2656391" cy="338554"/>
              </a:xfrm>
              <a:prstGeom prst="rect">
                <a:avLst/>
              </a:prstGeom>
              <a:blipFill>
                <a:blip r:embed="rId11"/>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99BF84-AE4B-D06D-0F18-FFF3A9E6E07E}"/>
                  </a:ext>
                </a:extLst>
              </p:cNvPr>
              <p:cNvSpPr txBox="1"/>
              <p:nvPr/>
            </p:nvSpPr>
            <p:spPr>
              <a:xfrm>
                <a:off x="6344234" y="3666034"/>
                <a:ext cx="2677015" cy="5353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𝟏</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num>
                        <m:den>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𝟏</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sSubSup>
                            <m:sSubSup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sSubSup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𝑾</m:t>
                              </m:r>
                            </m:e>
                            <m:sub>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sub>
                            <m:sup>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𝒎</m:t>
                              </m:r>
                            </m:sup>
                          </m:sSubSup>
                        </m:den>
                      </m:f>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m:t>
                      </m:r>
                      <m:f>
                        <m:f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𝜷</m:t>
                          </m:r>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𝑨</m:t>
                          </m:r>
                          <m:d>
                            <m:dPr>
                              <m:ctrlP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ctrlPr>
                            </m:dPr>
                            <m:e>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𝑬</m:t>
                              </m:r>
                            </m:e>
                          </m:d>
                          <m:d>
                            <m:dPr>
                              <m:ctrlP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ctrlPr>
                            </m:dPr>
                            <m:e>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𝟏</m:t>
                              </m:r>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a:ln>
                                    <a:noFill/>
                                  </a:ln>
                                  <a:solidFill>
                                    <a:srgbClr val="666633"/>
                                  </a:solidFill>
                                  <a:effectLst/>
                                  <a:uLnTx/>
                                  <a:uFillTx/>
                                  <a:latin typeface="Cambria Math" panose="02040503050406030204" pitchFamily="18" charset="0"/>
                                  <a:ea typeface="Cambria Math" panose="02040503050406030204" pitchFamily="18" charset="0"/>
                                  <a:cs typeface="+mn-cs"/>
                                </a:rPr>
                                <m:t>𝒃</m:t>
                              </m:r>
                            </m:e>
                          </m:d>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 </m:t>
                          </m:r>
                        </m:num>
                        <m:den>
                          <m:r>
                            <a:rPr kumimoji="0" lang="en-US" sz="1600" b="1" i="1" u="none" strike="noStrike" kern="1200" cap="none" spc="0" normalizeH="0" baseline="0" noProof="0" smtClean="0">
                              <a:ln>
                                <a:noFill/>
                              </a:ln>
                              <a:solidFill>
                                <a:srgbClr val="666633"/>
                              </a:solidFill>
                              <a:effectLst/>
                              <a:uLnTx/>
                              <a:uFillTx/>
                              <a:latin typeface="Cambria Math" panose="02040503050406030204" pitchFamily="18" charset="0"/>
                              <a:ea typeface="Cambria Math" panose="02040503050406030204" pitchFamily="18" charset="0"/>
                              <a:cs typeface="+mn-cs"/>
                            </a:rPr>
                            <m:t>𝟐</m:t>
                          </m:r>
                        </m:den>
                      </m:f>
                    </m:oMath>
                  </m:oMathPara>
                </a14:m>
                <a:endParaRPr kumimoji="0" lang="en-US" sz="1600" b="1" i="0" u="none" strike="noStrike" kern="1200" cap="none" spc="0" normalizeH="0" baseline="0" noProof="0" dirty="0">
                  <a:ln>
                    <a:noFill/>
                  </a:ln>
                  <a:solidFill>
                    <a:srgbClr val="666633"/>
                  </a:solidFill>
                  <a:effectLst/>
                  <a:uLnTx/>
                  <a:uFillTx/>
                  <a:latin typeface="Times New Roman"/>
                  <a:ea typeface="+mn-ea"/>
                  <a:cs typeface="+mn-cs"/>
                </a:endParaRPr>
              </a:p>
            </p:txBody>
          </p:sp>
        </mc:Choice>
        <mc:Fallback xmlns="">
          <p:sp>
            <p:nvSpPr>
              <p:cNvPr id="11" name="TextBox 10">
                <a:extLst>
                  <a:ext uri="{FF2B5EF4-FFF2-40B4-BE49-F238E27FC236}">
                    <a16:creationId xmlns:a16="http://schemas.microsoft.com/office/drawing/2014/main" id="{8299BF84-AE4B-D06D-0F18-FFF3A9E6E07E}"/>
                  </a:ext>
                </a:extLst>
              </p:cNvPr>
              <p:cNvSpPr txBox="1">
                <a:spLocks noRot="1" noChangeAspect="1" noMove="1" noResize="1" noEditPoints="1" noAdjustHandles="1" noChangeArrowheads="1" noChangeShapeType="1" noTextEdit="1"/>
              </p:cNvSpPr>
              <p:nvPr/>
            </p:nvSpPr>
            <p:spPr>
              <a:xfrm>
                <a:off x="6344234" y="3666034"/>
                <a:ext cx="2677015" cy="535339"/>
              </a:xfrm>
              <a:prstGeom prst="rect">
                <a:avLst/>
              </a:prstGeom>
              <a:blipFill>
                <a:blip r:embed="rId1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F87F88F-C87C-C04C-E0BB-1212F95B6F1E}"/>
              </a:ext>
            </a:extLst>
          </p:cNvPr>
          <p:cNvSpPr txBox="1"/>
          <p:nvPr/>
        </p:nvSpPr>
        <p:spPr>
          <a:xfrm>
            <a:off x="6333751" y="3098882"/>
            <a:ext cx="28264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Result: washout asymmetry!</a:t>
            </a:r>
          </a:p>
        </p:txBody>
      </p:sp>
      <p:sp>
        <p:nvSpPr>
          <p:cNvPr id="13" name="TextBox 12">
            <a:extLst>
              <a:ext uri="{FF2B5EF4-FFF2-40B4-BE49-F238E27FC236}">
                <a16:creationId xmlns:a16="http://schemas.microsoft.com/office/drawing/2014/main" id="{8DE917F6-D26A-D057-06D9-C6B51B24A959}"/>
              </a:ext>
            </a:extLst>
          </p:cNvPr>
          <p:cNvSpPr txBox="1"/>
          <p:nvPr/>
        </p:nvSpPr>
        <p:spPr>
          <a:xfrm>
            <a:off x="6264060" y="4594799"/>
            <a:ext cx="33095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lumMod val="75000"/>
                  </a:schemeClr>
                </a:solidFill>
                <a:effectLst/>
                <a:uLnTx/>
                <a:uFillTx/>
                <a:latin typeface="Times New Roman"/>
                <a:ea typeface="+mn-ea"/>
                <a:cs typeface="+mn-cs"/>
              </a:rPr>
              <a:t>Can’t directly measure – </a:t>
            </a:r>
            <a:r>
              <a:rPr kumimoji="0" lang="en-US" sz="1800" b="0" i="0" u="none" strike="noStrike" kern="1200" cap="none" spc="0" normalizeH="0" baseline="0" noProof="0" dirty="0">
                <a:ln>
                  <a:noFill/>
                </a:ln>
                <a:solidFill>
                  <a:schemeClr val="accent2">
                    <a:lumMod val="75000"/>
                  </a:schemeClr>
                </a:solidFill>
                <a:uLnTx/>
                <a:uFillTx/>
                <a:latin typeface="Times New Roman"/>
                <a:ea typeface="+mn-ea"/>
                <a:cs typeface="+mn-cs"/>
              </a:rPr>
              <a:t>strategy</a:t>
            </a:r>
            <a:r>
              <a:rPr kumimoji="0" lang="en-US" sz="1800" b="0" i="0" u="none" strike="noStrike" kern="1200" cap="none" spc="0" normalizeH="0" baseline="0" noProof="0" dirty="0">
                <a:ln>
                  <a:noFill/>
                </a:ln>
                <a:solidFill>
                  <a:schemeClr val="accent2">
                    <a:lumMod val="75000"/>
                  </a:schemeClr>
                </a:solidFill>
                <a:effectLst/>
                <a:uLnTx/>
                <a:uFillTx/>
                <a:latin typeface="Times New Roman"/>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2">
                    <a:lumMod val="75000"/>
                  </a:schemeClr>
                </a:solidFill>
                <a:effectLst/>
                <a:uLnTx/>
                <a:uFillTx/>
                <a:latin typeface="Times New Roman"/>
                <a:ea typeface="+mn-ea"/>
                <a:cs typeface="+mn-cs"/>
              </a:rPr>
              <a:t>Make foils 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2">
                    <a:lumMod val="75000"/>
                  </a:schemeClr>
                </a:solidFill>
                <a:effectLst/>
                <a:uLnTx/>
                <a:uFillTx/>
                <a:latin typeface="Times New Roman"/>
                <a:ea typeface="+mn-ea"/>
                <a:cs typeface="+mn-cs"/>
              </a:rPr>
              <a:t>Correct for dead-layers</a:t>
            </a:r>
          </a:p>
        </p:txBody>
      </p:sp>
      <p:sp>
        <p:nvSpPr>
          <p:cNvPr id="15" name="TextBox 14">
            <a:extLst>
              <a:ext uri="{FF2B5EF4-FFF2-40B4-BE49-F238E27FC236}">
                <a16:creationId xmlns:a16="http://schemas.microsoft.com/office/drawing/2014/main" id="{770A0ACC-0283-B4D9-91C0-9CD3ECFE2F2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5 	</a:t>
            </a:r>
          </a:p>
        </p:txBody>
      </p:sp>
      <p:sp>
        <p:nvSpPr>
          <p:cNvPr id="22" name="TextBox 21">
            <a:extLst>
              <a:ext uri="{FF2B5EF4-FFF2-40B4-BE49-F238E27FC236}">
                <a16:creationId xmlns:a16="http://schemas.microsoft.com/office/drawing/2014/main" id="{CFC5016E-9677-7DB2-8C17-4C8754C3C8AF}"/>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24" name="TextBox 23">
            <a:extLst>
              <a:ext uri="{FF2B5EF4-FFF2-40B4-BE49-F238E27FC236}">
                <a16:creationId xmlns:a16="http://schemas.microsoft.com/office/drawing/2014/main" id="{12156C6E-AF2A-402C-6A46-71DE73F74007}"/>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25" name="Picture 24">
            <a:extLst>
              <a:ext uri="{FF2B5EF4-FFF2-40B4-BE49-F238E27FC236}">
                <a16:creationId xmlns:a16="http://schemas.microsoft.com/office/drawing/2014/main" id="{16452490-F4FC-2FA1-359F-BF00153A2C37}"/>
              </a:ext>
            </a:extLst>
          </p:cNvPr>
          <p:cNvPicPr>
            <a:picLocks noChangeAspect="1"/>
          </p:cNvPicPr>
          <p:nvPr/>
        </p:nvPicPr>
        <p:blipFill>
          <a:blip r:embed="rId13"/>
          <a:stretch>
            <a:fillRect/>
          </a:stretch>
        </p:blipFill>
        <p:spPr>
          <a:xfrm>
            <a:off x="-1330" y="6398262"/>
            <a:ext cx="821094" cy="459737"/>
          </a:xfrm>
          <a:prstGeom prst="rect">
            <a:avLst/>
          </a:prstGeom>
        </p:spPr>
      </p:pic>
    </p:spTree>
    <p:extLst>
      <p:ext uri="{BB962C8B-B14F-4D97-AF65-F5344CB8AC3E}">
        <p14:creationId xmlns:p14="http://schemas.microsoft.com/office/powerpoint/2010/main" val="298463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F6C6-5683-2393-A4FB-EC385853D763}"/>
              </a:ext>
            </a:extLst>
          </p:cNvPr>
          <p:cNvSpPr>
            <a:spLocks noGrp="1"/>
          </p:cNvSpPr>
          <p:nvPr>
            <p:ph type="title"/>
          </p:nvPr>
        </p:nvSpPr>
        <p:spPr>
          <a:xfrm>
            <a:off x="441385" y="273658"/>
            <a:ext cx="8341213" cy="787731"/>
          </a:xfrm>
        </p:spPr>
        <p:txBody>
          <a:bodyPr/>
          <a:lstStyle/>
          <a:p>
            <a:pPr algn="l"/>
            <a:r>
              <a:rPr lang="en-US" dirty="0">
                <a:solidFill>
                  <a:schemeClr val="tx2"/>
                </a:solidFill>
              </a:rPr>
              <a:t>From UCNA</a:t>
            </a:r>
          </a:p>
        </p:txBody>
      </p:sp>
      <p:sp>
        <p:nvSpPr>
          <p:cNvPr id="20" name="Title 1">
            <a:extLst>
              <a:ext uri="{FF2B5EF4-FFF2-40B4-BE49-F238E27FC236}">
                <a16:creationId xmlns:a16="http://schemas.microsoft.com/office/drawing/2014/main" id="{7D1F8469-84D3-7370-16FE-6EDF6217D249}"/>
              </a:ext>
            </a:extLst>
          </p:cNvPr>
          <p:cNvSpPr txBox="1">
            <a:spLocks/>
          </p:cNvSpPr>
          <p:nvPr/>
        </p:nvSpPr>
        <p:spPr>
          <a:xfrm>
            <a:off x="4949156" y="1063229"/>
            <a:ext cx="2048182"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endParaRPr lang="en-US" sz="2700"/>
          </a:p>
        </p:txBody>
      </p:sp>
      <p:sp>
        <p:nvSpPr>
          <p:cNvPr id="5" name="TextBox 4">
            <a:extLst>
              <a:ext uri="{FF2B5EF4-FFF2-40B4-BE49-F238E27FC236}">
                <a16:creationId xmlns:a16="http://schemas.microsoft.com/office/drawing/2014/main" id="{B0070601-00AB-92F8-744E-339FDCE27DCD}"/>
              </a:ext>
            </a:extLst>
          </p:cNvPr>
          <p:cNvSpPr txBox="1"/>
          <p:nvPr/>
        </p:nvSpPr>
        <p:spPr>
          <a:xfrm>
            <a:off x="1826052" y="5690562"/>
            <a:ext cx="720090" cy="300082"/>
          </a:xfrm>
          <a:prstGeom prst="rect">
            <a:avLst/>
          </a:prstGeom>
          <a:noFill/>
        </p:spPr>
        <p:txBody>
          <a:bodyPr wrap="square" rtlCol="0">
            <a:spAutoFit/>
          </a:bodyPr>
          <a:lstStyle/>
          <a:p>
            <a:r>
              <a:rPr lang="en-US" sz="1350" b="1">
                <a:solidFill>
                  <a:schemeClr val="bg1"/>
                </a:solidFill>
              </a:rPr>
              <a:t>3</a:t>
            </a:r>
          </a:p>
        </p:txBody>
      </p:sp>
      <p:sp>
        <p:nvSpPr>
          <p:cNvPr id="7" name="TextBox 6">
            <a:extLst>
              <a:ext uri="{FF2B5EF4-FFF2-40B4-BE49-F238E27FC236}">
                <a16:creationId xmlns:a16="http://schemas.microsoft.com/office/drawing/2014/main" id="{33DF65FC-CC9C-E756-054B-DC063943DD5C}"/>
              </a:ext>
            </a:extLst>
          </p:cNvPr>
          <p:cNvSpPr txBox="1"/>
          <p:nvPr/>
        </p:nvSpPr>
        <p:spPr>
          <a:xfrm>
            <a:off x="1524000" y="6490092"/>
            <a:ext cx="7791432" cy="523220"/>
          </a:xfrm>
          <a:prstGeom prst="rect">
            <a:avLst/>
          </a:prstGeom>
          <a:noFill/>
        </p:spPr>
        <p:txBody>
          <a:bodyPr wrap="square" rtlCol="0">
            <a:spAutoFit/>
          </a:bodyPr>
          <a:lstStyle/>
          <a:p>
            <a:r>
              <a:rPr lang="en-US" sz="1400" dirty="0">
                <a:solidFill>
                  <a:schemeClr val="bg1"/>
                </a:solidFill>
                <a:latin typeface="Amasis MT Pro Medium" panose="02040604050005020304" pitchFamily="18" charset="0"/>
              </a:rPr>
              <a:t>APS DNP 2023                                                        </a:t>
            </a:r>
            <a:r>
              <a:rPr lang="en-US" sz="1400" dirty="0" err="1">
                <a:solidFill>
                  <a:schemeClr val="bg1"/>
                </a:solidFill>
                <a:latin typeface="Amasis MT Pro Medium" panose="02040604050005020304" pitchFamily="18" charset="0"/>
              </a:rPr>
              <a:t>R.Gupta</a:t>
            </a:r>
            <a:r>
              <a:rPr lang="en-US" sz="1400" dirty="0">
                <a:solidFill>
                  <a:schemeClr val="bg1"/>
                </a:solidFill>
                <a:latin typeface="Amasis MT Pro Medium" panose="02040604050005020304" pitchFamily="18" charset="0"/>
              </a:rPr>
              <a:t>                                                          6 	</a:t>
            </a:r>
          </a:p>
        </p:txBody>
      </p:sp>
      <p:pic>
        <p:nvPicPr>
          <p:cNvPr id="3" name="Picture 2">
            <a:extLst>
              <a:ext uri="{FF2B5EF4-FFF2-40B4-BE49-F238E27FC236}">
                <a16:creationId xmlns:a16="http://schemas.microsoft.com/office/drawing/2014/main" id="{5E5E3A20-D4B1-D533-7478-CF7662524050}"/>
              </a:ext>
            </a:extLst>
          </p:cNvPr>
          <p:cNvPicPr>
            <a:picLocks noChangeAspect="1"/>
          </p:cNvPicPr>
          <p:nvPr/>
        </p:nvPicPr>
        <p:blipFill>
          <a:blip r:embed="rId3"/>
          <a:stretch>
            <a:fillRect/>
          </a:stretch>
        </p:blipFill>
        <p:spPr>
          <a:xfrm>
            <a:off x="-1330" y="6398262"/>
            <a:ext cx="821094" cy="459737"/>
          </a:xfrm>
          <a:prstGeom prst="rect">
            <a:avLst/>
          </a:prstGeom>
        </p:spPr>
      </p:pic>
      <p:sp>
        <p:nvSpPr>
          <p:cNvPr id="9" name="TextBox 8">
            <a:extLst>
              <a:ext uri="{FF2B5EF4-FFF2-40B4-BE49-F238E27FC236}">
                <a16:creationId xmlns:a16="http://schemas.microsoft.com/office/drawing/2014/main" id="{51E7CFFC-B39E-C93B-7E16-98E69DA23611}"/>
              </a:ext>
            </a:extLst>
          </p:cNvPr>
          <p:cNvSpPr txBox="1"/>
          <p:nvPr/>
        </p:nvSpPr>
        <p:spPr>
          <a:xfrm>
            <a:off x="2383022" y="5695233"/>
            <a:ext cx="8458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Times New Roman"/>
                <a:ea typeface="+mn-ea"/>
                <a:cs typeface="+mn-cs"/>
              </a:rPr>
              <a:t>Previous uncertainties: took worst case, 25% uncertainty for corrections …</a:t>
            </a:r>
          </a:p>
        </p:txBody>
      </p:sp>
      <p:pic>
        <p:nvPicPr>
          <p:cNvPr id="16" name="Picture 15">
            <a:extLst>
              <a:ext uri="{FF2B5EF4-FFF2-40B4-BE49-F238E27FC236}">
                <a16:creationId xmlns:a16="http://schemas.microsoft.com/office/drawing/2014/main" id="{63666A1D-304C-7F3E-4C78-9D6262C511D8}"/>
              </a:ext>
            </a:extLst>
          </p:cNvPr>
          <p:cNvPicPr>
            <a:picLocks noChangeAspect="1"/>
          </p:cNvPicPr>
          <p:nvPr/>
        </p:nvPicPr>
        <p:blipFill>
          <a:blip r:embed="rId4"/>
          <a:stretch>
            <a:fillRect/>
          </a:stretch>
        </p:blipFill>
        <p:spPr>
          <a:xfrm>
            <a:off x="596361" y="1061388"/>
            <a:ext cx="5202402" cy="3836013"/>
          </a:xfrm>
          <a:prstGeom prst="rect">
            <a:avLst/>
          </a:prstGeom>
        </p:spPr>
      </p:pic>
      <p:sp>
        <p:nvSpPr>
          <p:cNvPr id="18" name="TextBox 17">
            <a:extLst>
              <a:ext uri="{FF2B5EF4-FFF2-40B4-BE49-F238E27FC236}">
                <a16:creationId xmlns:a16="http://schemas.microsoft.com/office/drawing/2014/main" id="{64770DF4-666C-2F1F-2F21-18A352E31FFD}"/>
              </a:ext>
            </a:extLst>
          </p:cNvPr>
          <p:cNvSpPr txBox="1"/>
          <p:nvPr/>
        </p:nvSpPr>
        <p:spPr>
          <a:xfrm>
            <a:off x="1082219" y="4961510"/>
            <a:ext cx="6097772" cy="276999"/>
          </a:xfrm>
          <a:prstGeom prst="rect">
            <a:avLst/>
          </a:prstGeom>
          <a:noFill/>
        </p:spPr>
        <p:txBody>
          <a:bodyPr wrap="square">
            <a:spAutoFit/>
          </a:bodyPr>
          <a:lstStyle/>
          <a:p>
            <a:r>
              <a:rPr lang="en-US" sz="1200" dirty="0"/>
              <a:t>Source : J.W. Martin, PHYSICAL REVIEW C 73, 015501 (2006)</a:t>
            </a:r>
          </a:p>
        </p:txBody>
      </p:sp>
      <p:pic>
        <p:nvPicPr>
          <p:cNvPr id="23" name="Picture 22">
            <a:extLst>
              <a:ext uri="{FF2B5EF4-FFF2-40B4-BE49-F238E27FC236}">
                <a16:creationId xmlns:a16="http://schemas.microsoft.com/office/drawing/2014/main" id="{E6926562-F585-CBBF-6753-DEBFDC5A7DB5}"/>
              </a:ext>
            </a:extLst>
          </p:cNvPr>
          <p:cNvPicPr>
            <a:picLocks noChangeAspect="1"/>
          </p:cNvPicPr>
          <p:nvPr/>
        </p:nvPicPr>
        <p:blipFill>
          <a:blip r:embed="rId5"/>
          <a:stretch>
            <a:fillRect/>
          </a:stretch>
        </p:blipFill>
        <p:spPr>
          <a:xfrm>
            <a:off x="6997338" y="426928"/>
            <a:ext cx="4513623" cy="4644579"/>
          </a:xfrm>
          <a:prstGeom prst="rect">
            <a:avLst/>
          </a:prstGeom>
        </p:spPr>
      </p:pic>
      <p:sp>
        <p:nvSpPr>
          <p:cNvPr id="24" name="Rectangle: Rounded Corners 23">
            <a:extLst>
              <a:ext uri="{FF2B5EF4-FFF2-40B4-BE49-F238E27FC236}">
                <a16:creationId xmlns:a16="http://schemas.microsoft.com/office/drawing/2014/main" id="{80F3BB4F-AB4E-65EF-2392-6C2242706583}"/>
              </a:ext>
            </a:extLst>
          </p:cNvPr>
          <p:cNvSpPr/>
          <p:nvPr/>
        </p:nvSpPr>
        <p:spPr>
          <a:xfrm>
            <a:off x="667550" y="4382703"/>
            <a:ext cx="5052766" cy="429145"/>
          </a:xfrm>
          <a:prstGeom prst="roundRect">
            <a:avLst/>
          </a:prstGeom>
          <a:noFill/>
          <a:ln w="38100">
            <a:solidFill>
              <a:srgbClr val="CC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7F17E63A-5596-2213-9C91-0A199F4AD860}"/>
              </a:ext>
            </a:extLst>
          </p:cNvPr>
          <p:cNvSpPr/>
          <p:nvPr/>
        </p:nvSpPr>
        <p:spPr>
          <a:xfrm>
            <a:off x="6789049" y="2434856"/>
            <a:ext cx="4806590" cy="341429"/>
          </a:xfrm>
          <a:prstGeom prst="roundRect">
            <a:avLst/>
          </a:prstGeom>
          <a:noFill/>
          <a:ln w="38100">
            <a:solidFill>
              <a:srgbClr val="CC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90EBAE1-5900-C131-84B8-D6440057CAE8}"/>
              </a:ext>
            </a:extLst>
          </p:cNvPr>
          <p:cNvSpPr txBox="1"/>
          <p:nvPr/>
        </p:nvSpPr>
        <p:spPr>
          <a:xfrm>
            <a:off x="6997338" y="4923959"/>
            <a:ext cx="6097772" cy="461665"/>
          </a:xfrm>
          <a:prstGeom prst="rect">
            <a:avLst/>
          </a:prstGeom>
          <a:noFill/>
        </p:spPr>
        <p:txBody>
          <a:bodyPr wrap="square">
            <a:spAutoFit/>
          </a:bodyPr>
          <a:lstStyle/>
          <a:p>
            <a:r>
              <a:rPr lang="en-US" sz="1200" dirty="0"/>
              <a:t>Source : M. Brown, PHYSICAL REVIEW C 97, 035505 (2018)</a:t>
            </a:r>
          </a:p>
          <a:p>
            <a:endParaRPr lang="en-US" sz="1200" dirty="0"/>
          </a:p>
        </p:txBody>
      </p:sp>
    </p:spTree>
    <p:extLst>
      <p:ext uri="{BB962C8B-B14F-4D97-AF65-F5344CB8AC3E}">
        <p14:creationId xmlns:p14="http://schemas.microsoft.com/office/powerpoint/2010/main" val="1538804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48EA10-F512-5C20-612D-4D4D8F84C2EE}"/>
              </a:ext>
            </a:extLst>
          </p:cNvPr>
          <p:cNvPicPr>
            <a:picLocks noChangeAspect="1"/>
          </p:cNvPicPr>
          <p:nvPr/>
        </p:nvPicPr>
        <p:blipFill>
          <a:blip r:embed="rId3"/>
          <a:stretch>
            <a:fillRect/>
          </a:stretch>
        </p:blipFill>
        <p:spPr>
          <a:xfrm>
            <a:off x="8518716" y="-13224"/>
            <a:ext cx="3650436" cy="3316924"/>
          </a:xfrm>
          <a:prstGeom prst="rect">
            <a:avLst/>
          </a:prstGeom>
        </p:spPr>
      </p:pic>
      <p:sp>
        <p:nvSpPr>
          <p:cNvPr id="5" name="Cylinder 4">
            <a:extLst>
              <a:ext uri="{FF2B5EF4-FFF2-40B4-BE49-F238E27FC236}">
                <a16:creationId xmlns:a16="http://schemas.microsoft.com/office/drawing/2014/main" id="{A0178D81-1573-20F2-5B89-AD81B080B798}"/>
              </a:ext>
            </a:extLst>
          </p:cNvPr>
          <p:cNvSpPr/>
          <p:nvPr/>
        </p:nvSpPr>
        <p:spPr>
          <a:xfrm rot="5400000">
            <a:off x="5673088" y="1116332"/>
            <a:ext cx="922022" cy="3703321"/>
          </a:xfrm>
          <a:prstGeom prst="can">
            <a:avLst>
              <a:gd name="adj" fmla="val 15573"/>
            </a:avLst>
          </a:prstGeom>
          <a:solidFill>
            <a:schemeClr val="accent2">
              <a:lumMod val="40000"/>
              <a:lumOff val="60000"/>
            </a:schemeClr>
          </a:solidFill>
          <a:ln>
            <a:solidFill>
              <a:schemeClr val="accent2">
                <a:lumMod val="40000"/>
                <a:lumOff val="60000"/>
              </a:schemeClr>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ylinder 5">
            <a:extLst>
              <a:ext uri="{FF2B5EF4-FFF2-40B4-BE49-F238E27FC236}">
                <a16:creationId xmlns:a16="http://schemas.microsoft.com/office/drawing/2014/main" id="{70BB1712-D90E-3B91-972F-A3F5BA2B4F99}"/>
              </a:ext>
            </a:extLst>
          </p:cNvPr>
          <p:cNvSpPr/>
          <p:nvPr/>
        </p:nvSpPr>
        <p:spPr>
          <a:xfrm rot="5400000">
            <a:off x="7654288" y="2487933"/>
            <a:ext cx="1120142" cy="1005839"/>
          </a:xfrm>
          <a:prstGeom prst="can">
            <a:avLst>
              <a:gd name="adj" fmla="val 22528"/>
            </a:avLst>
          </a:prstGeom>
          <a:solidFill>
            <a:srgbClr val="CCFFCC">
              <a:alpha val="50000"/>
            </a:srgbClr>
          </a:solidFill>
          <a:ln>
            <a:solidFill>
              <a:srgbClr val="CCFF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F3E1CAF1-0A4C-735D-A54B-35E4BBCFA5BE}"/>
              </a:ext>
            </a:extLst>
          </p:cNvPr>
          <p:cNvSpPr/>
          <p:nvPr/>
        </p:nvSpPr>
        <p:spPr>
          <a:xfrm rot="16200000">
            <a:off x="3326131" y="2487932"/>
            <a:ext cx="1120142" cy="1005839"/>
          </a:xfrm>
          <a:prstGeom prst="can">
            <a:avLst>
              <a:gd name="adj" fmla="val 18740"/>
            </a:avLst>
          </a:prstGeom>
          <a:solidFill>
            <a:srgbClr val="CCFFCC">
              <a:alpha val="50000"/>
            </a:srgbClr>
          </a:solidFill>
          <a:ln>
            <a:solidFill>
              <a:srgbClr val="CCFF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48F7598A-CFE1-871F-2F23-CE25E3B7F863}"/>
              </a:ext>
            </a:extLst>
          </p:cNvPr>
          <p:cNvSpPr/>
          <p:nvPr/>
        </p:nvSpPr>
        <p:spPr>
          <a:xfrm rot="5400000">
            <a:off x="2849879" y="2941326"/>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815E50BF-9B35-C9C5-8870-617D4D6274BE}"/>
              </a:ext>
            </a:extLst>
          </p:cNvPr>
          <p:cNvSpPr/>
          <p:nvPr/>
        </p:nvSpPr>
        <p:spPr>
          <a:xfrm rot="5400000">
            <a:off x="8130540" y="2964182"/>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35A8BC-D5D9-C62B-5DB3-0327A305FF4C}"/>
              </a:ext>
            </a:extLst>
          </p:cNvPr>
          <p:cNvCxnSpPr>
            <a:cxnSpLocks/>
          </p:cNvCxnSpPr>
          <p:nvPr/>
        </p:nvCxnSpPr>
        <p:spPr>
          <a:xfrm>
            <a:off x="4282438" y="2341880"/>
            <a:ext cx="3703322" cy="0"/>
          </a:xfrm>
          <a:prstGeom prst="straightConnector1">
            <a:avLst/>
          </a:prstGeom>
          <a:ln w="9525" cap="flat" cmpd="sng" algn="ctr">
            <a:solidFill>
              <a:srgbClr val="7030A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9D2E2A6B-162B-F3E8-8C4E-4B83FDE29AB0}"/>
              </a:ext>
            </a:extLst>
          </p:cNvPr>
          <p:cNvCxnSpPr>
            <a:cxnSpLocks/>
          </p:cNvCxnSpPr>
          <p:nvPr/>
        </p:nvCxnSpPr>
        <p:spPr>
          <a:xfrm>
            <a:off x="7764780" y="3638555"/>
            <a:ext cx="925831" cy="19050"/>
          </a:xfrm>
          <a:prstGeom prst="straightConnector1">
            <a:avLst/>
          </a:prstGeom>
          <a:ln w="9525"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DB2C0D82-6229-F48B-0F43-811BEF90B11F}"/>
              </a:ext>
            </a:extLst>
          </p:cNvPr>
          <p:cNvCxnSpPr>
            <a:cxnSpLocks/>
          </p:cNvCxnSpPr>
          <p:nvPr/>
        </p:nvCxnSpPr>
        <p:spPr>
          <a:xfrm>
            <a:off x="8618220" y="2366010"/>
            <a:ext cx="198120" cy="0"/>
          </a:xfrm>
          <a:prstGeom prst="straightConnector1">
            <a:avLst/>
          </a:prstGeom>
          <a:ln w="9525" cap="flat" cmpd="sng" algn="ctr">
            <a:solidFill>
              <a:srgbClr val="66663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F5A44092-6A51-A265-B608-C5193DB2ADCC}"/>
              </a:ext>
            </a:extLst>
          </p:cNvPr>
          <p:cNvSpPr txBox="1"/>
          <p:nvPr/>
        </p:nvSpPr>
        <p:spPr>
          <a:xfrm>
            <a:off x="5577841" y="2796540"/>
            <a:ext cx="1249680" cy="584775"/>
          </a:xfrm>
          <a:prstGeom prst="rect">
            <a:avLst/>
          </a:prstGeom>
          <a:noFill/>
        </p:spPr>
        <p:txBody>
          <a:bodyPr wrap="square" rtlCol="0">
            <a:spAutoFit/>
          </a:bodyPr>
          <a:lstStyle/>
          <a:p>
            <a:r>
              <a:rPr lang="en-US" sz="1600" b="1" dirty="0"/>
              <a:t>Decay Trap</a:t>
            </a:r>
          </a:p>
          <a:p>
            <a:r>
              <a:rPr lang="en-US" sz="1600" b="1" dirty="0"/>
              <a:t> </a:t>
            </a:r>
            <a:r>
              <a:rPr lang="en-US" sz="1600" b="1" dirty="0" err="1"/>
              <a:t>B</a:t>
            </a:r>
            <a:r>
              <a:rPr lang="en-US" sz="1600" b="1" baseline="-25000" dirty="0" err="1"/>
              <a:t>z</a:t>
            </a:r>
            <a:r>
              <a:rPr lang="en-US" sz="1600" b="1" dirty="0"/>
              <a:t> = 1.0 T </a:t>
            </a:r>
          </a:p>
        </p:txBody>
      </p:sp>
      <p:sp>
        <p:nvSpPr>
          <p:cNvPr id="19" name="TextBox 18">
            <a:extLst>
              <a:ext uri="{FF2B5EF4-FFF2-40B4-BE49-F238E27FC236}">
                <a16:creationId xmlns:a16="http://schemas.microsoft.com/office/drawing/2014/main" id="{9ACFEBD2-CB59-2524-9BA0-95FB71E4C7F9}"/>
              </a:ext>
            </a:extLst>
          </p:cNvPr>
          <p:cNvSpPr txBox="1"/>
          <p:nvPr/>
        </p:nvSpPr>
        <p:spPr>
          <a:xfrm>
            <a:off x="7711440" y="2811928"/>
            <a:ext cx="1249680" cy="307777"/>
          </a:xfrm>
          <a:prstGeom prst="rect">
            <a:avLst/>
          </a:prstGeom>
          <a:noFill/>
        </p:spPr>
        <p:txBody>
          <a:bodyPr wrap="square" rtlCol="0">
            <a:spAutoFit/>
          </a:bodyPr>
          <a:lstStyle/>
          <a:p>
            <a:r>
              <a:rPr lang="en-US" sz="1400" b="1" dirty="0">
                <a:solidFill>
                  <a:srgbClr val="666633"/>
                </a:solidFill>
              </a:rPr>
              <a:t>Drift Tube</a:t>
            </a:r>
          </a:p>
        </p:txBody>
      </p:sp>
      <p:sp>
        <p:nvSpPr>
          <p:cNvPr id="21" name="Cylinder 20">
            <a:extLst>
              <a:ext uri="{FF2B5EF4-FFF2-40B4-BE49-F238E27FC236}">
                <a16:creationId xmlns:a16="http://schemas.microsoft.com/office/drawing/2014/main" id="{8ED1C13C-B647-903E-4440-59785BCEC31B}"/>
              </a:ext>
            </a:extLst>
          </p:cNvPr>
          <p:cNvSpPr/>
          <p:nvPr/>
        </p:nvSpPr>
        <p:spPr>
          <a:xfrm rot="5400000">
            <a:off x="3688079" y="2903226"/>
            <a:ext cx="1120142" cy="53339"/>
          </a:xfrm>
          <a:prstGeom prst="can">
            <a:avLst>
              <a:gd name="adj" fmla="val 50000"/>
            </a:avLst>
          </a:prstGeom>
          <a:solidFill>
            <a:srgbClr val="7030A0">
              <a:alpha val="50000"/>
            </a:srgbClr>
          </a:solidFill>
          <a:ln>
            <a:solidFill>
              <a:srgbClr val="7030A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Cylinder 21">
            <a:extLst>
              <a:ext uri="{FF2B5EF4-FFF2-40B4-BE49-F238E27FC236}">
                <a16:creationId xmlns:a16="http://schemas.microsoft.com/office/drawing/2014/main" id="{C6FB9BB8-283E-DF12-F92D-C805D8BDF0E2}"/>
              </a:ext>
            </a:extLst>
          </p:cNvPr>
          <p:cNvSpPr/>
          <p:nvPr/>
        </p:nvSpPr>
        <p:spPr>
          <a:xfrm rot="5400000">
            <a:off x="7274336" y="2778543"/>
            <a:ext cx="1120142" cy="302705"/>
          </a:xfrm>
          <a:prstGeom prst="can">
            <a:avLst>
              <a:gd name="adj" fmla="val 50000"/>
            </a:avLst>
          </a:prstGeom>
          <a:solidFill>
            <a:srgbClr val="7030A0">
              <a:alpha val="50000"/>
            </a:srgbClr>
          </a:solidFill>
          <a:ln>
            <a:solidFill>
              <a:srgbClr val="7030A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Cylinder 22">
            <a:extLst>
              <a:ext uri="{FF2B5EF4-FFF2-40B4-BE49-F238E27FC236}">
                <a16:creationId xmlns:a16="http://schemas.microsoft.com/office/drawing/2014/main" id="{7D5FC578-0360-2023-40A8-799BC9F2C5D7}"/>
              </a:ext>
            </a:extLst>
          </p:cNvPr>
          <p:cNvSpPr/>
          <p:nvPr/>
        </p:nvSpPr>
        <p:spPr>
          <a:xfrm rot="5400000">
            <a:off x="3584320" y="2799469"/>
            <a:ext cx="1120142" cy="260858"/>
          </a:xfrm>
          <a:prstGeom prst="can">
            <a:avLst>
              <a:gd name="adj" fmla="val 50000"/>
            </a:avLst>
          </a:prstGeom>
          <a:solidFill>
            <a:srgbClr val="7030A0">
              <a:alpha val="50000"/>
            </a:srgbClr>
          </a:solidFill>
          <a:ln>
            <a:solidFill>
              <a:srgbClr val="7030A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28BEBCCE-50FC-E1B4-1D56-98D77FABB912}"/>
              </a:ext>
            </a:extLst>
          </p:cNvPr>
          <p:cNvSpPr/>
          <p:nvPr/>
        </p:nvSpPr>
        <p:spPr>
          <a:xfrm rot="5400000" flipV="1">
            <a:off x="3049143" y="2808720"/>
            <a:ext cx="1120142" cy="314199"/>
          </a:xfrm>
          <a:prstGeom prst="can">
            <a:avLst>
              <a:gd name="adj" fmla="val 50000"/>
            </a:avLst>
          </a:prstGeom>
          <a:solidFill>
            <a:srgbClr val="FF0000">
              <a:alpha val="50000"/>
            </a:srgbClr>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F543B991-3058-973B-A224-CB8CE6E24335}"/>
              </a:ext>
            </a:extLst>
          </p:cNvPr>
          <p:cNvSpPr/>
          <p:nvPr/>
        </p:nvSpPr>
        <p:spPr>
          <a:xfrm rot="5400000">
            <a:off x="7949978" y="2839501"/>
            <a:ext cx="1120142" cy="302705"/>
          </a:xfrm>
          <a:prstGeom prst="can">
            <a:avLst>
              <a:gd name="adj" fmla="val 50000"/>
            </a:avLst>
          </a:prstGeom>
          <a:solidFill>
            <a:srgbClr val="FF0000">
              <a:alpha val="50000"/>
            </a:srgbClr>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C9F2F16-C3F0-AAAB-B2CF-53EEBF8B696D}"/>
              </a:ext>
            </a:extLst>
          </p:cNvPr>
          <p:cNvSpPr txBox="1"/>
          <p:nvPr/>
        </p:nvSpPr>
        <p:spPr>
          <a:xfrm>
            <a:off x="5778500" y="2082662"/>
            <a:ext cx="635000" cy="276999"/>
          </a:xfrm>
          <a:prstGeom prst="rect">
            <a:avLst/>
          </a:prstGeom>
          <a:noFill/>
        </p:spPr>
        <p:txBody>
          <a:bodyPr wrap="square" rtlCol="0">
            <a:spAutoFit/>
          </a:bodyPr>
          <a:lstStyle/>
          <a:p>
            <a:r>
              <a:rPr lang="en-US" sz="1200" b="1" dirty="0">
                <a:solidFill>
                  <a:srgbClr val="7030A0"/>
                </a:solidFill>
              </a:rPr>
              <a:t>3.0 m</a:t>
            </a:r>
          </a:p>
        </p:txBody>
      </p:sp>
      <p:sp>
        <p:nvSpPr>
          <p:cNvPr id="27" name="TextBox 26">
            <a:extLst>
              <a:ext uri="{FF2B5EF4-FFF2-40B4-BE49-F238E27FC236}">
                <a16:creationId xmlns:a16="http://schemas.microsoft.com/office/drawing/2014/main" id="{690F71A9-A57D-87FB-266D-F0D0FD498B82}"/>
              </a:ext>
            </a:extLst>
          </p:cNvPr>
          <p:cNvSpPr txBox="1"/>
          <p:nvPr/>
        </p:nvSpPr>
        <p:spPr>
          <a:xfrm>
            <a:off x="7973062" y="3648080"/>
            <a:ext cx="635000" cy="276999"/>
          </a:xfrm>
          <a:prstGeom prst="rect">
            <a:avLst/>
          </a:prstGeom>
          <a:noFill/>
        </p:spPr>
        <p:txBody>
          <a:bodyPr wrap="square" rtlCol="0">
            <a:spAutoFit/>
          </a:bodyPr>
          <a:lstStyle/>
          <a:p>
            <a:r>
              <a:rPr lang="en-US" sz="1200" b="1" dirty="0">
                <a:solidFill>
                  <a:srgbClr val="00B050"/>
                </a:solidFill>
              </a:rPr>
              <a:t>0.7 m</a:t>
            </a:r>
          </a:p>
        </p:txBody>
      </p:sp>
      <p:sp>
        <p:nvSpPr>
          <p:cNvPr id="28" name="TextBox 27">
            <a:extLst>
              <a:ext uri="{FF2B5EF4-FFF2-40B4-BE49-F238E27FC236}">
                <a16:creationId xmlns:a16="http://schemas.microsoft.com/office/drawing/2014/main" id="{20AC4F4A-1BE2-B0C9-165C-B2F54A31A93D}"/>
              </a:ext>
            </a:extLst>
          </p:cNvPr>
          <p:cNvSpPr txBox="1"/>
          <p:nvPr/>
        </p:nvSpPr>
        <p:spPr>
          <a:xfrm>
            <a:off x="8498840" y="1995749"/>
            <a:ext cx="807720" cy="276999"/>
          </a:xfrm>
          <a:prstGeom prst="rect">
            <a:avLst/>
          </a:prstGeom>
          <a:noFill/>
        </p:spPr>
        <p:txBody>
          <a:bodyPr wrap="square" rtlCol="0">
            <a:spAutoFit/>
          </a:bodyPr>
          <a:lstStyle/>
          <a:p>
            <a:r>
              <a:rPr lang="en-US" sz="1200" b="1" dirty="0">
                <a:solidFill>
                  <a:srgbClr val="00B050"/>
                </a:solidFill>
              </a:rPr>
              <a:t>0.0035 m</a:t>
            </a:r>
          </a:p>
        </p:txBody>
      </p:sp>
      <p:cxnSp>
        <p:nvCxnSpPr>
          <p:cNvPr id="37" name="Straight Arrow Connector 36">
            <a:extLst>
              <a:ext uri="{FF2B5EF4-FFF2-40B4-BE49-F238E27FC236}">
                <a16:creationId xmlns:a16="http://schemas.microsoft.com/office/drawing/2014/main" id="{4C913BF5-21D0-E6F1-8193-88C3CED93F67}"/>
              </a:ext>
            </a:extLst>
          </p:cNvPr>
          <p:cNvCxnSpPr/>
          <p:nvPr/>
        </p:nvCxnSpPr>
        <p:spPr>
          <a:xfrm>
            <a:off x="4389121" y="3657605"/>
            <a:ext cx="2438400" cy="105409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9F54B4B-107B-9D6A-A195-F9ADBC42BADB}"/>
              </a:ext>
            </a:extLst>
          </p:cNvPr>
          <p:cNvCxnSpPr>
            <a:cxnSpLocks/>
          </p:cNvCxnSpPr>
          <p:nvPr/>
        </p:nvCxnSpPr>
        <p:spPr>
          <a:xfrm>
            <a:off x="3514089" y="3627123"/>
            <a:ext cx="2094232" cy="131317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0AB48CA-605E-CE06-9B35-98B9F2E4B65E}"/>
              </a:ext>
            </a:extLst>
          </p:cNvPr>
          <p:cNvCxnSpPr>
            <a:cxnSpLocks/>
          </p:cNvCxnSpPr>
          <p:nvPr/>
        </p:nvCxnSpPr>
        <p:spPr>
          <a:xfrm>
            <a:off x="3409950" y="3561446"/>
            <a:ext cx="1466850" cy="179795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A5D9741-D57B-2F72-8F2B-59CCBDB89669}"/>
              </a:ext>
            </a:extLst>
          </p:cNvPr>
          <p:cNvSpPr txBox="1"/>
          <p:nvPr/>
        </p:nvSpPr>
        <p:spPr>
          <a:xfrm>
            <a:off x="6832598" y="4587996"/>
            <a:ext cx="1381762" cy="369332"/>
          </a:xfrm>
          <a:prstGeom prst="rect">
            <a:avLst/>
          </a:prstGeom>
          <a:noFill/>
        </p:spPr>
        <p:txBody>
          <a:bodyPr wrap="square" rtlCol="0">
            <a:spAutoFit/>
          </a:bodyPr>
          <a:lstStyle/>
          <a:p>
            <a:r>
              <a:rPr lang="en-US" b="1" dirty="0">
                <a:solidFill>
                  <a:srgbClr val="7030A0"/>
                </a:solidFill>
              </a:rPr>
              <a:t>Thin foil</a:t>
            </a:r>
          </a:p>
        </p:txBody>
      </p:sp>
      <p:sp>
        <p:nvSpPr>
          <p:cNvPr id="43" name="TextBox 42">
            <a:extLst>
              <a:ext uri="{FF2B5EF4-FFF2-40B4-BE49-F238E27FC236}">
                <a16:creationId xmlns:a16="http://schemas.microsoft.com/office/drawing/2014/main" id="{CEE20CFB-93EB-CB76-6B41-B0893D67CD85}"/>
              </a:ext>
            </a:extLst>
          </p:cNvPr>
          <p:cNvSpPr txBox="1"/>
          <p:nvPr/>
        </p:nvSpPr>
        <p:spPr>
          <a:xfrm>
            <a:off x="5588824" y="4857463"/>
            <a:ext cx="2094231" cy="584775"/>
          </a:xfrm>
          <a:prstGeom prst="rect">
            <a:avLst/>
          </a:prstGeom>
          <a:noFill/>
        </p:spPr>
        <p:txBody>
          <a:bodyPr wrap="square" rtlCol="0">
            <a:spAutoFit/>
          </a:bodyPr>
          <a:lstStyle/>
          <a:p>
            <a:r>
              <a:rPr lang="en-US" b="1" dirty="0">
                <a:solidFill>
                  <a:srgbClr val="FF9900"/>
                </a:solidFill>
              </a:rPr>
              <a:t>MWPC</a:t>
            </a:r>
          </a:p>
          <a:p>
            <a:r>
              <a:rPr lang="en-US" sz="1400" dirty="0"/>
              <a:t>6 µm thick Mylar</a:t>
            </a:r>
            <a:endParaRPr lang="en-US" sz="1400" b="1" dirty="0">
              <a:solidFill>
                <a:srgbClr val="FF9900"/>
              </a:solidFill>
            </a:endParaRPr>
          </a:p>
        </p:txBody>
      </p:sp>
      <p:sp>
        <p:nvSpPr>
          <p:cNvPr id="44" name="TextBox 43">
            <a:extLst>
              <a:ext uri="{FF2B5EF4-FFF2-40B4-BE49-F238E27FC236}">
                <a16:creationId xmlns:a16="http://schemas.microsoft.com/office/drawing/2014/main" id="{3684B2B2-E918-5627-FB56-21FB8F9B6A3D}"/>
              </a:ext>
            </a:extLst>
          </p:cNvPr>
          <p:cNvSpPr txBox="1"/>
          <p:nvPr/>
        </p:nvSpPr>
        <p:spPr>
          <a:xfrm>
            <a:off x="4752337" y="5359400"/>
            <a:ext cx="1381762" cy="369332"/>
          </a:xfrm>
          <a:prstGeom prst="rect">
            <a:avLst/>
          </a:prstGeom>
          <a:noFill/>
        </p:spPr>
        <p:txBody>
          <a:bodyPr wrap="square" rtlCol="0">
            <a:spAutoFit/>
          </a:bodyPr>
          <a:lstStyle/>
          <a:p>
            <a:r>
              <a:rPr lang="en-US" b="1" dirty="0">
                <a:solidFill>
                  <a:srgbClr val="00B050"/>
                </a:solidFill>
              </a:rPr>
              <a:t>Detector</a:t>
            </a:r>
          </a:p>
        </p:txBody>
      </p:sp>
      <p:sp>
        <p:nvSpPr>
          <p:cNvPr id="47" name="Title 1">
            <a:extLst>
              <a:ext uri="{FF2B5EF4-FFF2-40B4-BE49-F238E27FC236}">
                <a16:creationId xmlns:a16="http://schemas.microsoft.com/office/drawing/2014/main" id="{C3138B76-2DC9-D43D-511C-7C4A2941DBB6}"/>
              </a:ext>
            </a:extLst>
          </p:cNvPr>
          <p:cNvSpPr>
            <a:spLocks noGrp="1"/>
          </p:cNvSpPr>
          <p:nvPr>
            <p:ph type="title"/>
          </p:nvPr>
        </p:nvSpPr>
        <p:spPr>
          <a:xfrm>
            <a:off x="441385" y="273658"/>
            <a:ext cx="8341213" cy="787731"/>
          </a:xfrm>
        </p:spPr>
        <p:txBody>
          <a:bodyPr/>
          <a:lstStyle/>
          <a:p>
            <a:pPr algn="l"/>
            <a:r>
              <a:rPr lang="en-US" dirty="0">
                <a:solidFill>
                  <a:schemeClr val="tx2"/>
                </a:solidFill>
              </a:rPr>
              <a:t>From UCNA</a:t>
            </a:r>
          </a:p>
        </p:txBody>
      </p:sp>
      <p:sp>
        <p:nvSpPr>
          <p:cNvPr id="2" name="TextBox 1">
            <a:extLst>
              <a:ext uri="{FF2B5EF4-FFF2-40B4-BE49-F238E27FC236}">
                <a16:creationId xmlns:a16="http://schemas.microsoft.com/office/drawing/2014/main" id="{3D3B938E-43CB-26AD-9F7C-DDEEDB7F87BE}"/>
              </a:ext>
            </a:extLst>
          </p:cNvPr>
          <p:cNvSpPr txBox="1"/>
          <p:nvPr/>
        </p:nvSpPr>
        <p:spPr>
          <a:xfrm>
            <a:off x="1524000" y="6490092"/>
            <a:ext cx="7791432" cy="523220"/>
          </a:xfrm>
          <a:prstGeom prst="rect">
            <a:avLst/>
          </a:prstGeom>
          <a:noFill/>
        </p:spPr>
        <p:txBody>
          <a:bodyPr wrap="square" rtlCol="0">
            <a:spAutoFit/>
          </a:bodyPr>
          <a:lstStyle/>
          <a:p>
            <a:r>
              <a:rPr lang="en-US" sz="1400" dirty="0">
                <a:solidFill>
                  <a:schemeClr val="bg1"/>
                </a:solidFill>
                <a:latin typeface="Amasis MT Pro Medium" panose="02040604050005020304" pitchFamily="18" charset="0"/>
              </a:rPr>
              <a:t>APS DNP 2023                                                        </a:t>
            </a:r>
            <a:r>
              <a:rPr lang="en-US" sz="1400" dirty="0" err="1">
                <a:solidFill>
                  <a:schemeClr val="bg1"/>
                </a:solidFill>
                <a:latin typeface="Amasis MT Pro Medium" panose="02040604050005020304" pitchFamily="18" charset="0"/>
              </a:rPr>
              <a:t>R.Gupta</a:t>
            </a:r>
            <a:r>
              <a:rPr lang="en-US" sz="1400" dirty="0">
                <a:solidFill>
                  <a:schemeClr val="bg1"/>
                </a:solidFill>
                <a:latin typeface="Amasis MT Pro Medium" panose="02040604050005020304" pitchFamily="18" charset="0"/>
              </a:rPr>
              <a:t>                                                          7 	</a:t>
            </a:r>
          </a:p>
        </p:txBody>
      </p:sp>
      <p:sp>
        <p:nvSpPr>
          <p:cNvPr id="3" name="TextBox 2">
            <a:extLst>
              <a:ext uri="{FF2B5EF4-FFF2-40B4-BE49-F238E27FC236}">
                <a16:creationId xmlns:a16="http://schemas.microsoft.com/office/drawing/2014/main" id="{6F97E637-812A-F2AC-94F6-51BDC18825D9}"/>
              </a:ext>
            </a:extLst>
          </p:cNvPr>
          <p:cNvSpPr txBox="1"/>
          <p:nvPr/>
        </p:nvSpPr>
        <p:spPr>
          <a:xfrm>
            <a:off x="4325985" y="1657807"/>
            <a:ext cx="3749936" cy="307777"/>
          </a:xfrm>
          <a:prstGeom prst="rect">
            <a:avLst/>
          </a:prstGeom>
          <a:noFill/>
        </p:spPr>
        <p:txBody>
          <a:bodyPr wrap="square" rtlCol="0">
            <a:spAutoFit/>
          </a:bodyPr>
          <a:lstStyle/>
          <a:p>
            <a:r>
              <a:rPr lang="en-US" sz="1400" i="1" dirty="0"/>
              <a:t>Fig : Schematic representation of UCNA setup  </a:t>
            </a:r>
          </a:p>
        </p:txBody>
      </p:sp>
    </p:spTree>
    <p:extLst>
      <p:ext uri="{BB962C8B-B14F-4D97-AF65-F5344CB8AC3E}">
        <p14:creationId xmlns:p14="http://schemas.microsoft.com/office/powerpoint/2010/main" val="178030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ylinder 4">
            <a:extLst>
              <a:ext uri="{FF2B5EF4-FFF2-40B4-BE49-F238E27FC236}">
                <a16:creationId xmlns:a16="http://schemas.microsoft.com/office/drawing/2014/main" id="{A0178D81-1573-20F2-5B89-AD81B080B798}"/>
              </a:ext>
            </a:extLst>
          </p:cNvPr>
          <p:cNvSpPr/>
          <p:nvPr/>
        </p:nvSpPr>
        <p:spPr>
          <a:xfrm rot="5400000">
            <a:off x="5673088" y="1116332"/>
            <a:ext cx="922022" cy="3703321"/>
          </a:xfrm>
          <a:prstGeom prst="can">
            <a:avLst>
              <a:gd name="adj" fmla="val 15573"/>
            </a:avLst>
          </a:prstGeom>
          <a:solidFill>
            <a:schemeClr val="accent2">
              <a:lumMod val="40000"/>
              <a:lumOff val="60000"/>
            </a:schemeClr>
          </a:solidFill>
          <a:ln>
            <a:solidFill>
              <a:schemeClr val="accent2">
                <a:lumMod val="40000"/>
                <a:lumOff val="60000"/>
              </a:schemeClr>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ylinder 5">
            <a:extLst>
              <a:ext uri="{FF2B5EF4-FFF2-40B4-BE49-F238E27FC236}">
                <a16:creationId xmlns:a16="http://schemas.microsoft.com/office/drawing/2014/main" id="{70BB1712-D90E-3B91-972F-A3F5BA2B4F99}"/>
              </a:ext>
            </a:extLst>
          </p:cNvPr>
          <p:cNvSpPr/>
          <p:nvPr/>
        </p:nvSpPr>
        <p:spPr>
          <a:xfrm rot="5400000">
            <a:off x="7654289" y="2487933"/>
            <a:ext cx="1120142" cy="1005839"/>
          </a:xfrm>
          <a:prstGeom prst="can">
            <a:avLst>
              <a:gd name="adj" fmla="val 22528"/>
            </a:avLst>
          </a:prstGeom>
          <a:solidFill>
            <a:srgbClr val="CCFFCC">
              <a:alpha val="50000"/>
            </a:srgbClr>
          </a:solidFill>
          <a:ln>
            <a:solidFill>
              <a:srgbClr val="CCFF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F3E1CAF1-0A4C-735D-A54B-35E4BBCFA5BE}"/>
              </a:ext>
            </a:extLst>
          </p:cNvPr>
          <p:cNvSpPr/>
          <p:nvPr/>
        </p:nvSpPr>
        <p:spPr>
          <a:xfrm rot="16200000">
            <a:off x="3326132" y="2487932"/>
            <a:ext cx="1120142" cy="1005839"/>
          </a:xfrm>
          <a:prstGeom prst="can">
            <a:avLst>
              <a:gd name="adj" fmla="val 18740"/>
            </a:avLst>
          </a:prstGeom>
          <a:solidFill>
            <a:srgbClr val="CCFFCC">
              <a:alpha val="50000"/>
            </a:srgbClr>
          </a:solidFill>
          <a:ln>
            <a:solidFill>
              <a:srgbClr val="CCFF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48F7598A-CFE1-871F-2F23-CE25E3B7F863}"/>
              </a:ext>
            </a:extLst>
          </p:cNvPr>
          <p:cNvSpPr/>
          <p:nvPr/>
        </p:nvSpPr>
        <p:spPr>
          <a:xfrm rot="5400000">
            <a:off x="2849879" y="2941326"/>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815E50BF-9B35-C9C5-8870-617D4D6274BE}"/>
              </a:ext>
            </a:extLst>
          </p:cNvPr>
          <p:cNvSpPr/>
          <p:nvPr/>
        </p:nvSpPr>
        <p:spPr>
          <a:xfrm rot="5400000">
            <a:off x="8130540" y="2964183"/>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35A8BC-D5D9-C62B-5DB3-0327A305FF4C}"/>
              </a:ext>
            </a:extLst>
          </p:cNvPr>
          <p:cNvCxnSpPr>
            <a:cxnSpLocks/>
          </p:cNvCxnSpPr>
          <p:nvPr/>
        </p:nvCxnSpPr>
        <p:spPr>
          <a:xfrm>
            <a:off x="4282438" y="2341880"/>
            <a:ext cx="3703322" cy="0"/>
          </a:xfrm>
          <a:prstGeom prst="straightConnector1">
            <a:avLst/>
          </a:prstGeom>
          <a:ln w="9525" cap="flat" cmpd="sng" algn="ctr">
            <a:solidFill>
              <a:srgbClr val="7030A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9D2E2A6B-162B-F3E8-8C4E-4B83FDE29AB0}"/>
              </a:ext>
            </a:extLst>
          </p:cNvPr>
          <p:cNvCxnSpPr>
            <a:cxnSpLocks/>
          </p:cNvCxnSpPr>
          <p:nvPr/>
        </p:nvCxnSpPr>
        <p:spPr>
          <a:xfrm>
            <a:off x="7764780" y="3638555"/>
            <a:ext cx="925831" cy="19050"/>
          </a:xfrm>
          <a:prstGeom prst="straightConnector1">
            <a:avLst/>
          </a:prstGeom>
          <a:ln w="9525"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DB2C0D82-6229-F48B-0F43-811BEF90B11F}"/>
              </a:ext>
            </a:extLst>
          </p:cNvPr>
          <p:cNvCxnSpPr>
            <a:cxnSpLocks/>
          </p:cNvCxnSpPr>
          <p:nvPr/>
        </p:nvCxnSpPr>
        <p:spPr>
          <a:xfrm>
            <a:off x="8618220" y="2366010"/>
            <a:ext cx="198120" cy="0"/>
          </a:xfrm>
          <a:prstGeom prst="straightConnector1">
            <a:avLst/>
          </a:prstGeom>
          <a:ln w="9525" cap="flat" cmpd="sng" algn="ctr">
            <a:solidFill>
              <a:srgbClr val="66663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F5A44092-6A51-A265-B608-C5193DB2ADCC}"/>
              </a:ext>
            </a:extLst>
          </p:cNvPr>
          <p:cNvSpPr txBox="1"/>
          <p:nvPr/>
        </p:nvSpPr>
        <p:spPr>
          <a:xfrm>
            <a:off x="5577841" y="2796540"/>
            <a:ext cx="1249680" cy="584775"/>
          </a:xfrm>
          <a:prstGeom prst="rect">
            <a:avLst/>
          </a:prstGeom>
          <a:noFill/>
        </p:spPr>
        <p:txBody>
          <a:bodyPr wrap="square" rtlCol="0">
            <a:spAutoFit/>
          </a:bodyPr>
          <a:lstStyle/>
          <a:p>
            <a:r>
              <a:rPr lang="en-US" sz="1600" b="1" dirty="0"/>
              <a:t>Decay Trap</a:t>
            </a:r>
          </a:p>
          <a:p>
            <a:r>
              <a:rPr lang="en-US" sz="1600" b="1" dirty="0"/>
              <a:t> </a:t>
            </a:r>
            <a:r>
              <a:rPr lang="en-US" sz="1600" b="1" dirty="0" err="1"/>
              <a:t>B</a:t>
            </a:r>
            <a:r>
              <a:rPr lang="en-US" sz="1600" b="1" baseline="-25000" dirty="0" err="1"/>
              <a:t>z</a:t>
            </a:r>
            <a:r>
              <a:rPr lang="en-US" sz="1600" b="1" dirty="0"/>
              <a:t> = 1.0 T </a:t>
            </a:r>
          </a:p>
        </p:txBody>
      </p:sp>
      <p:sp>
        <p:nvSpPr>
          <p:cNvPr id="19" name="TextBox 18">
            <a:extLst>
              <a:ext uri="{FF2B5EF4-FFF2-40B4-BE49-F238E27FC236}">
                <a16:creationId xmlns:a16="http://schemas.microsoft.com/office/drawing/2014/main" id="{9ACFEBD2-CB59-2524-9BA0-95FB71E4C7F9}"/>
              </a:ext>
            </a:extLst>
          </p:cNvPr>
          <p:cNvSpPr txBox="1"/>
          <p:nvPr/>
        </p:nvSpPr>
        <p:spPr>
          <a:xfrm>
            <a:off x="7711440" y="2811928"/>
            <a:ext cx="1249680" cy="307777"/>
          </a:xfrm>
          <a:prstGeom prst="rect">
            <a:avLst/>
          </a:prstGeom>
          <a:noFill/>
        </p:spPr>
        <p:txBody>
          <a:bodyPr wrap="square" rtlCol="0">
            <a:spAutoFit/>
          </a:bodyPr>
          <a:lstStyle/>
          <a:p>
            <a:r>
              <a:rPr lang="en-US" sz="1400" b="1" dirty="0">
                <a:solidFill>
                  <a:srgbClr val="666633"/>
                </a:solidFill>
              </a:rPr>
              <a:t>Drift Tube</a:t>
            </a:r>
          </a:p>
        </p:txBody>
      </p:sp>
      <p:sp>
        <p:nvSpPr>
          <p:cNvPr id="22" name="Cylinder 21">
            <a:extLst>
              <a:ext uri="{FF2B5EF4-FFF2-40B4-BE49-F238E27FC236}">
                <a16:creationId xmlns:a16="http://schemas.microsoft.com/office/drawing/2014/main" id="{C6FB9BB8-283E-DF12-F92D-C805D8BDF0E2}"/>
              </a:ext>
            </a:extLst>
          </p:cNvPr>
          <p:cNvSpPr/>
          <p:nvPr/>
        </p:nvSpPr>
        <p:spPr>
          <a:xfrm rot="5400000">
            <a:off x="7278071" y="2820676"/>
            <a:ext cx="1120142" cy="218440"/>
          </a:xfrm>
          <a:prstGeom prst="can">
            <a:avLst>
              <a:gd name="adj" fmla="val 50000"/>
            </a:avLst>
          </a:prstGeom>
          <a:solidFill>
            <a:srgbClr val="7030A0">
              <a:alpha val="50000"/>
            </a:srgbClr>
          </a:solidFill>
          <a:ln>
            <a:solidFill>
              <a:srgbClr val="7030A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C9F2F16-C3F0-AAAB-B2CF-53EEBF8B696D}"/>
              </a:ext>
            </a:extLst>
          </p:cNvPr>
          <p:cNvSpPr txBox="1"/>
          <p:nvPr/>
        </p:nvSpPr>
        <p:spPr>
          <a:xfrm>
            <a:off x="5778500" y="2082662"/>
            <a:ext cx="635000" cy="276999"/>
          </a:xfrm>
          <a:prstGeom prst="rect">
            <a:avLst/>
          </a:prstGeom>
          <a:noFill/>
        </p:spPr>
        <p:txBody>
          <a:bodyPr wrap="square" rtlCol="0">
            <a:spAutoFit/>
          </a:bodyPr>
          <a:lstStyle/>
          <a:p>
            <a:r>
              <a:rPr lang="en-US" sz="1200" b="1" dirty="0">
                <a:solidFill>
                  <a:srgbClr val="7030A0"/>
                </a:solidFill>
              </a:rPr>
              <a:t>3.0 m</a:t>
            </a:r>
          </a:p>
        </p:txBody>
      </p:sp>
      <p:sp>
        <p:nvSpPr>
          <p:cNvPr id="27" name="TextBox 26">
            <a:extLst>
              <a:ext uri="{FF2B5EF4-FFF2-40B4-BE49-F238E27FC236}">
                <a16:creationId xmlns:a16="http://schemas.microsoft.com/office/drawing/2014/main" id="{690F71A9-A57D-87FB-266D-F0D0FD498B82}"/>
              </a:ext>
            </a:extLst>
          </p:cNvPr>
          <p:cNvSpPr txBox="1"/>
          <p:nvPr/>
        </p:nvSpPr>
        <p:spPr>
          <a:xfrm>
            <a:off x="7973062" y="3648080"/>
            <a:ext cx="635000" cy="276999"/>
          </a:xfrm>
          <a:prstGeom prst="rect">
            <a:avLst/>
          </a:prstGeom>
          <a:noFill/>
        </p:spPr>
        <p:txBody>
          <a:bodyPr wrap="square" rtlCol="0">
            <a:spAutoFit/>
          </a:bodyPr>
          <a:lstStyle/>
          <a:p>
            <a:r>
              <a:rPr lang="en-US" sz="1200" b="1" dirty="0">
                <a:solidFill>
                  <a:srgbClr val="00B050"/>
                </a:solidFill>
              </a:rPr>
              <a:t>0.7 m</a:t>
            </a:r>
          </a:p>
        </p:txBody>
      </p:sp>
      <p:sp>
        <p:nvSpPr>
          <p:cNvPr id="28" name="TextBox 27">
            <a:extLst>
              <a:ext uri="{FF2B5EF4-FFF2-40B4-BE49-F238E27FC236}">
                <a16:creationId xmlns:a16="http://schemas.microsoft.com/office/drawing/2014/main" id="{20AC4F4A-1BE2-B0C9-165C-B2F54A31A93D}"/>
              </a:ext>
            </a:extLst>
          </p:cNvPr>
          <p:cNvSpPr txBox="1"/>
          <p:nvPr/>
        </p:nvSpPr>
        <p:spPr>
          <a:xfrm>
            <a:off x="8557260" y="1995749"/>
            <a:ext cx="807720" cy="276999"/>
          </a:xfrm>
          <a:prstGeom prst="rect">
            <a:avLst/>
          </a:prstGeom>
          <a:noFill/>
        </p:spPr>
        <p:txBody>
          <a:bodyPr wrap="square" rtlCol="0">
            <a:spAutoFit/>
          </a:bodyPr>
          <a:lstStyle/>
          <a:p>
            <a:r>
              <a:rPr lang="en-US" sz="1200" b="1" dirty="0">
                <a:solidFill>
                  <a:srgbClr val="00B050"/>
                </a:solidFill>
              </a:rPr>
              <a:t>0.0035 m</a:t>
            </a:r>
          </a:p>
        </p:txBody>
      </p:sp>
      <p:cxnSp>
        <p:nvCxnSpPr>
          <p:cNvPr id="37" name="Straight Arrow Connector 36">
            <a:extLst>
              <a:ext uri="{FF2B5EF4-FFF2-40B4-BE49-F238E27FC236}">
                <a16:creationId xmlns:a16="http://schemas.microsoft.com/office/drawing/2014/main" id="{4C913BF5-21D0-E6F1-8193-88C3CED93F67}"/>
              </a:ext>
            </a:extLst>
          </p:cNvPr>
          <p:cNvCxnSpPr>
            <a:cxnSpLocks/>
          </p:cNvCxnSpPr>
          <p:nvPr/>
        </p:nvCxnSpPr>
        <p:spPr>
          <a:xfrm flipH="1">
            <a:off x="6827521" y="3603371"/>
            <a:ext cx="937259" cy="110832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0AB48CA-605E-CE06-9B35-98B9F2E4B65E}"/>
              </a:ext>
            </a:extLst>
          </p:cNvPr>
          <p:cNvCxnSpPr>
            <a:cxnSpLocks/>
          </p:cNvCxnSpPr>
          <p:nvPr/>
        </p:nvCxnSpPr>
        <p:spPr>
          <a:xfrm>
            <a:off x="3409950" y="3561446"/>
            <a:ext cx="1466850" cy="179795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1A5D9741-D57B-2F72-8F2B-59CCBDB89669}"/>
              </a:ext>
            </a:extLst>
          </p:cNvPr>
          <p:cNvSpPr txBox="1"/>
          <p:nvPr/>
        </p:nvSpPr>
        <p:spPr>
          <a:xfrm>
            <a:off x="6479540" y="4674692"/>
            <a:ext cx="1381762" cy="369332"/>
          </a:xfrm>
          <a:prstGeom prst="rect">
            <a:avLst/>
          </a:prstGeom>
          <a:noFill/>
        </p:spPr>
        <p:txBody>
          <a:bodyPr wrap="square" rtlCol="0">
            <a:spAutoFit/>
          </a:bodyPr>
          <a:lstStyle/>
          <a:p>
            <a:r>
              <a:rPr lang="en-US" b="1" dirty="0">
                <a:solidFill>
                  <a:srgbClr val="7030A0"/>
                </a:solidFill>
              </a:rPr>
              <a:t>Thin foil</a:t>
            </a:r>
          </a:p>
        </p:txBody>
      </p:sp>
      <p:sp>
        <p:nvSpPr>
          <p:cNvPr id="44" name="TextBox 43">
            <a:extLst>
              <a:ext uri="{FF2B5EF4-FFF2-40B4-BE49-F238E27FC236}">
                <a16:creationId xmlns:a16="http://schemas.microsoft.com/office/drawing/2014/main" id="{3684B2B2-E918-5627-FB56-21FB8F9B6A3D}"/>
              </a:ext>
            </a:extLst>
          </p:cNvPr>
          <p:cNvSpPr txBox="1"/>
          <p:nvPr/>
        </p:nvSpPr>
        <p:spPr>
          <a:xfrm>
            <a:off x="4917440" y="5359400"/>
            <a:ext cx="1381762" cy="369332"/>
          </a:xfrm>
          <a:prstGeom prst="rect">
            <a:avLst/>
          </a:prstGeom>
          <a:noFill/>
        </p:spPr>
        <p:txBody>
          <a:bodyPr wrap="square" rtlCol="0">
            <a:spAutoFit/>
          </a:bodyPr>
          <a:lstStyle/>
          <a:p>
            <a:r>
              <a:rPr lang="en-US" b="1" dirty="0">
                <a:solidFill>
                  <a:srgbClr val="00B050"/>
                </a:solidFill>
              </a:rPr>
              <a:t>Detector</a:t>
            </a:r>
          </a:p>
        </p:txBody>
      </p:sp>
      <p:sp>
        <p:nvSpPr>
          <p:cNvPr id="47" name="Title 1">
            <a:extLst>
              <a:ext uri="{FF2B5EF4-FFF2-40B4-BE49-F238E27FC236}">
                <a16:creationId xmlns:a16="http://schemas.microsoft.com/office/drawing/2014/main" id="{C3138B76-2DC9-D43D-511C-7C4A2941DBB6}"/>
              </a:ext>
            </a:extLst>
          </p:cNvPr>
          <p:cNvSpPr>
            <a:spLocks noGrp="1"/>
          </p:cNvSpPr>
          <p:nvPr>
            <p:ph type="title"/>
          </p:nvPr>
        </p:nvSpPr>
        <p:spPr>
          <a:xfrm>
            <a:off x="-284404" y="-34565"/>
            <a:ext cx="8341213" cy="787731"/>
          </a:xfrm>
        </p:spPr>
        <p:txBody>
          <a:bodyPr/>
          <a:lstStyle/>
          <a:p>
            <a:pPr algn="l"/>
            <a:r>
              <a:rPr lang="en-US" dirty="0">
                <a:solidFill>
                  <a:schemeClr val="tx2"/>
                </a:solidFill>
              </a:rPr>
              <a:t>                     Scattering test geometry for UCNA+</a:t>
            </a:r>
          </a:p>
        </p:txBody>
      </p:sp>
      <p:sp>
        <p:nvSpPr>
          <p:cNvPr id="3" name="Cylinder 2">
            <a:extLst>
              <a:ext uri="{FF2B5EF4-FFF2-40B4-BE49-F238E27FC236}">
                <a16:creationId xmlns:a16="http://schemas.microsoft.com/office/drawing/2014/main" id="{F3AEB12A-8DC4-DE6D-A3A9-157D128BEC84}"/>
              </a:ext>
            </a:extLst>
          </p:cNvPr>
          <p:cNvSpPr/>
          <p:nvPr/>
        </p:nvSpPr>
        <p:spPr>
          <a:xfrm rot="5400000">
            <a:off x="8130540" y="2964184"/>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Cylinder 3">
            <a:extLst>
              <a:ext uri="{FF2B5EF4-FFF2-40B4-BE49-F238E27FC236}">
                <a16:creationId xmlns:a16="http://schemas.microsoft.com/office/drawing/2014/main" id="{D86B8BE2-B374-D60A-1EE6-9C38C41B2FBC}"/>
              </a:ext>
            </a:extLst>
          </p:cNvPr>
          <p:cNvSpPr/>
          <p:nvPr/>
        </p:nvSpPr>
        <p:spPr>
          <a:xfrm rot="5400000">
            <a:off x="8206740" y="2974706"/>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Cylinder 9">
            <a:extLst>
              <a:ext uri="{FF2B5EF4-FFF2-40B4-BE49-F238E27FC236}">
                <a16:creationId xmlns:a16="http://schemas.microsoft.com/office/drawing/2014/main" id="{48436162-178E-82C9-ADDB-2CB58C2DA47A}"/>
              </a:ext>
            </a:extLst>
          </p:cNvPr>
          <p:cNvSpPr/>
          <p:nvPr/>
        </p:nvSpPr>
        <p:spPr>
          <a:xfrm rot="5400000">
            <a:off x="2771139" y="2955246"/>
            <a:ext cx="1120142" cy="53339"/>
          </a:xfrm>
          <a:prstGeom prst="can">
            <a:avLst>
              <a:gd name="adj" fmla="val 50000"/>
            </a:avLst>
          </a:prstGeom>
          <a:solidFill>
            <a:srgbClr val="00B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FD65BA5-8D4E-DDCD-FEE6-655B4786E21A}"/>
              </a:ext>
            </a:extLst>
          </p:cNvPr>
          <p:cNvSpPr txBox="1"/>
          <p:nvPr/>
        </p:nvSpPr>
        <p:spPr>
          <a:xfrm>
            <a:off x="8806181" y="3380606"/>
            <a:ext cx="807720" cy="276999"/>
          </a:xfrm>
          <a:prstGeom prst="rect">
            <a:avLst/>
          </a:prstGeom>
          <a:noFill/>
        </p:spPr>
        <p:txBody>
          <a:bodyPr wrap="square" rtlCol="0">
            <a:spAutoFit/>
          </a:bodyPr>
          <a:lstStyle/>
          <a:p>
            <a:r>
              <a:rPr lang="en-US" sz="1200" b="1" dirty="0">
                <a:solidFill>
                  <a:srgbClr val="00B050"/>
                </a:solidFill>
              </a:rPr>
              <a:t>0.0035 m</a:t>
            </a:r>
          </a:p>
        </p:txBody>
      </p:sp>
      <p:sp>
        <p:nvSpPr>
          <p:cNvPr id="2" name="TextBox 1">
            <a:extLst>
              <a:ext uri="{FF2B5EF4-FFF2-40B4-BE49-F238E27FC236}">
                <a16:creationId xmlns:a16="http://schemas.microsoft.com/office/drawing/2014/main" id="{5F111D53-48AD-DB95-D535-A1C3474FEFF9}"/>
              </a:ext>
            </a:extLst>
          </p:cNvPr>
          <p:cNvSpPr txBox="1"/>
          <p:nvPr/>
        </p:nvSpPr>
        <p:spPr>
          <a:xfrm>
            <a:off x="1524000" y="6490092"/>
            <a:ext cx="7791432" cy="523220"/>
          </a:xfrm>
          <a:prstGeom prst="rect">
            <a:avLst/>
          </a:prstGeom>
          <a:noFill/>
        </p:spPr>
        <p:txBody>
          <a:bodyPr wrap="square" rtlCol="0">
            <a:spAutoFit/>
          </a:bodyPr>
          <a:lstStyle/>
          <a:p>
            <a:r>
              <a:rPr lang="en-US" sz="1400" dirty="0">
                <a:solidFill>
                  <a:schemeClr val="bg1"/>
                </a:solidFill>
                <a:latin typeface="Amasis MT Pro Medium" panose="02040604050005020304" pitchFamily="18" charset="0"/>
              </a:rPr>
              <a:t>APS DNP 2023                                                        </a:t>
            </a:r>
            <a:r>
              <a:rPr lang="en-US" sz="1400" dirty="0" err="1">
                <a:solidFill>
                  <a:schemeClr val="bg1"/>
                </a:solidFill>
                <a:latin typeface="Amasis MT Pro Medium" panose="02040604050005020304" pitchFamily="18" charset="0"/>
              </a:rPr>
              <a:t>R.Gupta</a:t>
            </a:r>
            <a:r>
              <a:rPr lang="en-US" sz="1400" dirty="0">
                <a:solidFill>
                  <a:schemeClr val="bg1"/>
                </a:solidFill>
                <a:latin typeface="Amasis MT Pro Medium" panose="02040604050005020304" pitchFamily="18" charset="0"/>
              </a:rPr>
              <a:t>                                                          7 	</a:t>
            </a:r>
          </a:p>
        </p:txBody>
      </p:sp>
      <p:sp>
        <p:nvSpPr>
          <p:cNvPr id="15" name="TextBox 14">
            <a:extLst>
              <a:ext uri="{FF2B5EF4-FFF2-40B4-BE49-F238E27FC236}">
                <a16:creationId xmlns:a16="http://schemas.microsoft.com/office/drawing/2014/main" id="{6ED21021-F787-E4A3-1D49-C0A07F6C96F2}"/>
              </a:ext>
            </a:extLst>
          </p:cNvPr>
          <p:cNvSpPr txBox="1"/>
          <p:nvPr/>
        </p:nvSpPr>
        <p:spPr>
          <a:xfrm>
            <a:off x="3629026" y="3632690"/>
            <a:ext cx="4053205" cy="307777"/>
          </a:xfrm>
          <a:prstGeom prst="rect">
            <a:avLst/>
          </a:prstGeom>
          <a:noFill/>
        </p:spPr>
        <p:txBody>
          <a:bodyPr wrap="square" rtlCol="0">
            <a:spAutoFit/>
          </a:bodyPr>
          <a:lstStyle/>
          <a:p>
            <a:r>
              <a:rPr lang="en-US" sz="1400" i="1" dirty="0"/>
              <a:t>Fig : Schematic representation of UCNA+ base setup  </a:t>
            </a:r>
          </a:p>
        </p:txBody>
      </p:sp>
      <p:sp>
        <p:nvSpPr>
          <p:cNvPr id="20" name="TextBox 19">
            <a:extLst>
              <a:ext uri="{FF2B5EF4-FFF2-40B4-BE49-F238E27FC236}">
                <a16:creationId xmlns:a16="http://schemas.microsoft.com/office/drawing/2014/main" id="{14BF5705-0FF0-0F7E-394C-302F074BF644}"/>
              </a:ext>
            </a:extLst>
          </p:cNvPr>
          <p:cNvSpPr txBox="1"/>
          <p:nvPr/>
        </p:nvSpPr>
        <p:spPr>
          <a:xfrm>
            <a:off x="7682231" y="5270526"/>
            <a:ext cx="4053205" cy="523220"/>
          </a:xfrm>
          <a:prstGeom prst="rect">
            <a:avLst/>
          </a:prstGeom>
          <a:noFill/>
        </p:spPr>
        <p:txBody>
          <a:bodyPr wrap="square" rtlCol="0">
            <a:spAutoFit/>
          </a:bodyPr>
          <a:lstStyle/>
          <a:p>
            <a:r>
              <a:rPr lang="en-US" sz="1400" i="1" dirty="0"/>
              <a:t>Explore magnitude of scattering corrections and measure the aspects of UCNA+ </a:t>
            </a:r>
          </a:p>
        </p:txBody>
      </p:sp>
    </p:spTree>
    <p:extLst>
      <p:ext uri="{BB962C8B-B14F-4D97-AF65-F5344CB8AC3E}">
        <p14:creationId xmlns:p14="http://schemas.microsoft.com/office/powerpoint/2010/main" val="391453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6" name="TextBox 5">
            <a:extLst>
              <a:ext uri="{FF2B5EF4-FFF2-40B4-BE49-F238E27FC236}">
                <a16:creationId xmlns:a16="http://schemas.microsoft.com/office/drawing/2014/main" id="{D85601F2-CC8B-BCE3-33D6-46CBFE55A6B9}"/>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Endcap foils </a:t>
            </a:r>
          </a:p>
          <a:p>
            <a:pPr defTabSz="457200"/>
            <a:r>
              <a:rPr lang="en-US" dirty="0">
                <a:solidFill>
                  <a:prstClr val="black"/>
                </a:solidFill>
                <a:latin typeface="Times New Roman"/>
              </a:rPr>
              <a:t>		</a:t>
            </a:r>
            <a:r>
              <a:rPr lang="en-US" sz="1600" dirty="0">
                <a:solidFill>
                  <a:prstClr val="black"/>
                </a:solidFill>
                <a:latin typeface="Times New Roman"/>
              </a:rPr>
              <a:t>- uniform field region</a:t>
            </a:r>
          </a:p>
          <a:p>
            <a:pPr defTabSz="457200"/>
            <a:r>
              <a:rPr lang="en-US" sz="1600" dirty="0">
                <a:solidFill>
                  <a:prstClr val="black"/>
                </a:solidFill>
                <a:latin typeface="Times New Roman"/>
              </a:rPr>
              <a:t>		-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solidFill>
                  <a:prstClr val="black"/>
                </a:solidFill>
                <a:latin typeface="Times New Roman"/>
              </a:rPr>
              <a:t>-  Mylar of 0.5-micron thickness</a:t>
            </a:r>
          </a:p>
          <a:p>
            <a:pPr defTabSz="457200"/>
            <a:r>
              <a:rPr lang="en-US" sz="1600" dirty="0">
                <a:solidFill>
                  <a:prstClr val="black"/>
                </a:solidFill>
                <a:latin typeface="Times New Roman"/>
              </a:rPr>
              <a:t>	-  6F-6F 0f 120 nm thickness,</a:t>
            </a:r>
          </a:p>
          <a:p>
            <a:pPr defTabSz="457200"/>
            <a:r>
              <a:rPr lang="en-US" sz="1600" dirty="0">
                <a:solidFill>
                  <a:prstClr val="black"/>
                </a:solidFill>
                <a:latin typeface="Times New Roman"/>
              </a:rPr>
              <a:t>	- Graphite</a:t>
            </a:r>
          </a:p>
        </p:txBody>
      </p:sp>
      <p:sp>
        <p:nvSpPr>
          <p:cNvPr id="10" name="TextBox 9">
            <a:extLst>
              <a:ext uri="{FF2B5EF4-FFF2-40B4-BE49-F238E27FC236}">
                <a16:creationId xmlns:a16="http://schemas.microsoft.com/office/drawing/2014/main" id="{CC510F64-45D0-DE18-1411-CA08CA7E0E8A}"/>
              </a:ext>
            </a:extLst>
          </p:cNvPr>
          <p:cNvSpPr txBox="1"/>
          <p:nvPr/>
        </p:nvSpPr>
        <p:spPr>
          <a:xfrm>
            <a:off x="2497602" y="5655597"/>
            <a:ext cx="5226199" cy="276999"/>
          </a:xfrm>
          <a:prstGeom prst="rect">
            <a:avLst/>
          </a:prstGeom>
          <a:noFill/>
        </p:spPr>
        <p:txBody>
          <a:bodyPr wrap="square" rtlCol="0">
            <a:spAutoFit/>
          </a:bodyPr>
          <a:lstStyle/>
          <a:p>
            <a:pPr defTabSz="685800"/>
            <a:r>
              <a:rPr lang="en-US" sz="1200" i="1" dirty="0">
                <a:solidFill>
                  <a:prstClr val="black"/>
                </a:solidFill>
                <a:latin typeface="Times New Roman"/>
              </a:rPr>
              <a:t>Fig : Geant4 simulations representation for base setup of UCNA+ experiment </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2"/>
          <a:stretch>
            <a:fillRect/>
          </a:stretch>
        </p:blipFill>
        <p:spPr>
          <a:xfrm>
            <a:off x="2312544" y="2037615"/>
            <a:ext cx="6469317" cy="3603599"/>
          </a:xfrm>
          <a:prstGeom prst="rect">
            <a:avLst/>
          </a:prstGeom>
          <a:effectLst/>
        </p:spPr>
      </p:pic>
      <p:pic>
        <p:nvPicPr>
          <p:cNvPr id="3" name="Picture 2">
            <a:extLst>
              <a:ext uri="{FF2B5EF4-FFF2-40B4-BE49-F238E27FC236}">
                <a16:creationId xmlns:a16="http://schemas.microsoft.com/office/drawing/2014/main" id="{AF5C74A5-3535-BA21-411A-238BC5837FF5}"/>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572678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chemeClr val="bg1">
                    <a:lumMod val="85000"/>
                  </a:schemeClr>
                </a:solidFill>
                <a:latin typeface="Amasis MT Pro Light" panose="02040304050005020304" pitchFamily="18" charset="0"/>
              </a:rPr>
              <a:t>Endcap foils </a:t>
            </a:r>
          </a:p>
          <a:p>
            <a:pPr defTabSz="457200"/>
            <a:r>
              <a:rPr lang="en-US" dirty="0">
                <a:solidFill>
                  <a:prstClr val="black"/>
                </a:solidFill>
                <a:latin typeface="Times New Roman"/>
              </a:rPr>
              <a:t>		</a:t>
            </a:r>
            <a:r>
              <a:rPr lang="en-US" sz="1600" dirty="0">
                <a:solidFill>
                  <a:schemeClr val="bg1">
                    <a:lumMod val="85000"/>
                  </a:schemeClr>
                </a:solidFill>
                <a:latin typeface="Times New Roman"/>
              </a:rPr>
              <a:t>- uniform field region</a:t>
            </a:r>
          </a:p>
          <a:p>
            <a:pPr defTabSz="457200"/>
            <a:r>
              <a:rPr lang="en-US" sz="1600" dirty="0">
                <a:solidFill>
                  <a:schemeClr val="bg1">
                    <a:lumMod val="85000"/>
                  </a:schemeClr>
                </a:solidFill>
                <a:latin typeface="Times New Roman"/>
              </a:rPr>
              <a:t>		-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solidFill>
                  <a:prstClr val="black"/>
                </a:solidFill>
                <a:latin typeface="Times New Roman"/>
              </a:rPr>
              <a:t>-  Mylar of 0.5-micron thickness</a:t>
            </a:r>
          </a:p>
          <a:p>
            <a:pPr defTabSz="457200"/>
            <a:r>
              <a:rPr lang="en-US" sz="1600" dirty="0">
                <a:solidFill>
                  <a:prstClr val="black"/>
                </a:solidFill>
                <a:latin typeface="Times New Roman"/>
              </a:rPr>
              <a:t>	</a:t>
            </a:r>
            <a:r>
              <a:rPr lang="en-US" sz="1600" dirty="0">
                <a:solidFill>
                  <a:schemeClr val="bg1">
                    <a:lumMod val="85000"/>
                  </a:schemeClr>
                </a:solidFill>
                <a:latin typeface="Times New Roman"/>
              </a:rPr>
              <a:t>-  6F-6F 0f 120 nm thickness,</a:t>
            </a:r>
          </a:p>
          <a:p>
            <a:pPr defTabSz="457200"/>
            <a:r>
              <a:rPr lang="en-US" sz="1600" dirty="0">
                <a:solidFill>
                  <a:schemeClr val="bg1">
                    <a:lumMod val="85000"/>
                  </a:schemeClr>
                </a:solidFill>
                <a:latin typeface="Times New Roman"/>
              </a:rPr>
              <a:t>	- Graphite</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3"/>
          <a:stretch>
            <a:fillRect/>
          </a:stretch>
        </p:blipFill>
        <p:spPr>
          <a:xfrm>
            <a:off x="2312544" y="2037615"/>
            <a:ext cx="6469317" cy="3603599"/>
          </a:xfrm>
          <a:prstGeom prst="rect">
            <a:avLst/>
          </a:prstGeom>
          <a:effectLst/>
        </p:spPr>
      </p:pic>
      <p:sp>
        <p:nvSpPr>
          <p:cNvPr id="3" name="Cylinder 2">
            <a:extLst>
              <a:ext uri="{FF2B5EF4-FFF2-40B4-BE49-F238E27FC236}">
                <a16:creationId xmlns:a16="http://schemas.microsoft.com/office/drawing/2014/main" id="{25D3CF94-742E-08AD-CF21-0D1B437E0C0C}"/>
              </a:ext>
            </a:extLst>
          </p:cNvPr>
          <p:cNvSpPr/>
          <p:nvPr/>
        </p:nvSpPr>
        <p:spPr>
          <a:xfrm rot="5400000">
            <a:off x="5167537" y="3727695"/>
            <a:ext cx="557044" cy="94129"/>
          </a:xfrm>
          <a:prstGeom prst="can">
            <a:avLst/>
          </a:prstGeom>
          <a:solidFill>
            <a:schemeClr val="tx2">
              <a:lumMod val="40000"/>
              <a:lumOff val="60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E97D67B-98EA-282E-1C11-11D912C2AA94}"/>
              </a:ext>
            </a:extLst>
          </p:cNvPr>
          <p:cNvSpPr txBox="1"/>
          <p:nvPr/>
        </p:nvSpPr>
        <p:spPr>
          <a:xfrm>
            <a:off x="477038" y="5632240"/>
            <a:ext cx="9036255" cy="461665"/>
          </a:xfrm>
          <a:prstGeom prst="rect">
            <a:avLst/>
          </a:prstGeom>
          <a:noFill/>
        </p:spPr>
        <p:txBody>
          <a:bodyPr wrap="square">
            <a:spAutoFit/>
          </a:bodyPr>
          <a:lstStyle/>
          <a:p>
            <a:pPr algn="ctr" defTabSz="685800"/>
            <a:r>
              <a:rPr lang="en-US" sz="1200" i="1" dirty="0">
                <a:solidFill>
                  <a:prstClr val="black"/>
                </a:solidFill>
                <a:latin typeface="Times New Roman"/>
              </a:rPr>
              <a:t>Fig : Geant4 simulations representation for UCNA+ experiment with the source holder at the center made of mylar of thickness 0.5  micron.</a:t>
            </a:r>
          </a:p>
          <a:p>
            <a:pPr algn="ctr" defTabSz="685800"/>
            <a:endParaRPr lang="en-US" sz="1200" i="1" dirty="0">
              <a:solidFill>
                <a:prstClr val="black"/>
              </a:solidFill>
              <a:latin typeface="Times New Roman"/>
            </a:endParaRPr>
          </a:p>
        </p:txBody>
      </p:sp>
      <p:sp>
        <p:nvSpPr>
          <p:cNvPr id="9" name="TextBox 8">
            <a:extLst>
              <a:ext uri="{FF2B5EF4-FFF2-40B4-BE49-F238E27FC236}">
                <a16:creationId xmlns:a16="http://schemas.microsoft.com/office/drawing/2014/main" id="{0765388A-EDBC-FB52-79AF-8960CB796B96}"/>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pic>
        <p:nvPicPr>
          <p:cNvPr id="6" name="Picture 5">
            <a:extLst>
              <a:ext uri="{FF2B5EF4-FFF2-40B4-BE49-F238E27FC236}">
                <a16:creationId xmlns:a16="http://schemas.microsoft.com/office/drawing/2014/main" id="{7C76CC8C-0EF4-7DBE-DB7B-0EA7A28F784D}"/>
              </a:ext>
            </a:extLst>
          </p:cNvPr>
          <p:cNvPicPr>
            <a:picLocks noChangeAspect="1"/>
          </p:cNvPicPr>
          <p:nvPr/>
        </p:nvPicPr>
        <p:blipFill>
          <a:blip r:embed="rId4"/>
          <a:stretch>
            <a:fillRect/>
          </a:stretch>
        </p:blipFill>
        <p:spPr>
          <a:xfrm>
            <a:off x="-1330" y="6398262"/>
            <a:ext cx="821094" cy="459737"/>
          </a:xfrm>
          <a:prstGeom prst="rect">
            <a:avLst/>
          </a:prstGeom>
        </p:spPr>
      </p:pic>
    </p:spTree>
    <p:extLst>
      <p:ext uri="{BB962C8B-B14F-4D97-AF65-F5344CB8AC3E}">
        <p14:creationId xmlns:p14="http://schemas.microsoft.com/office/powerpoint/2010/main" val="1388355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chemeClr val="bg1">
                    <a:lumMod val="85000"/>
                  </a:schemeClr>
                </a:solidFill>
                <a:latin typeface="Amasis MT Pro Light" panose="02040304050005020304" pitchFamily="18" charset="0"/>
              </a:rPr>
              <a:t>Endcap foils </a:t>
            </a:r>
          </a:p>
          <a:p>
            <a:pPr defTabSz="457200"/>
            <a:r>
              <a:rPr lang="en-US" dirty="0">
                <a:solidFill>
                  <a:schemeClr val="bg1">
                    <a:lumMod val="85000"/>
                  </a:schemeClr>
                </a:solidFill>
                <a:latin typeface="Times New Roman"/>
              </a:rPr>
              <a:t>		</a:t>
            </a:r>
            <a:r>
              <a:rPr lang="en-US" sz="1600" dirty="0">
                <a:solidFill>
                  <a:schemeClr val="bg1">
                    <a:lumMod val="85000"/>
                  </a:schemeClr>
                </a:solidFill>
                <a:latin typeface="Times New Roman"/>
              </a:rPr>
              <a:t>- uniform field region</a:t>
            </a:r>
          </a:p>
          <a:p>
            <a:pPr defTabSz="457200"/>
            <a:r>
              <a:rPr lang="en-US" sz="1600" dirty="0">
                <a:solidFill>
                  <a:schemeClr val="bg1">
                    <a:lumMod val="85000"/>
                  </a:schemeClr>
                </a:solidFill>
                <a:latin typeface="Times New Roman"/>
              </a:rPr>
              <a:t>		-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solidFill>
                  <a:schemeClr val="bg1">
                    <a:lumMod val="85000"/>
                  </a:schemeClr>
                </a:solidFill>
                <a:latin typeface="Times New Roman"/>
              </a:rPr>
              <a:t>-  Mylar of 0.5-micron thickness</a:t>
            </a:r>
          </a:p>
          <a:p>
            <a:pPr defTabSz="457200"/>
            <a:r>
              <a:rPr lang="en-US" sz="1600" dirty="0">
                <a:solidFill>
                  <a:schemeClr val="bg1">
                    <a:lumMod val="85000"/>
                  </a:schemeClr>
                </a:solidFill>
                <a:latin typeface="Times New Roman"/>
              </a:rPr>
              <a:t>	</a:t>
            </a:r>
            <a:r>
              <a:rPr lang="en-US" sz="1600" dirty="0">
                <a:latin typeface="Times New Roman"/>
              </a:rPr>
              <a:t>-  6F-6F 0f 120 nm thickness,</a:t>
            </a:r>
          </a:p>
          <a:p>
            <a:pPr defTabSz="457200"/>
            <a:r>
              <a:rPr lang="en-US" sz="1600" dirty="0">
                <a:latin typeface="Times New Roman"/>
              </a:rPr>
              <a:t>	</a:t>
            </a:r>
            <a:r>
              <a:rPr lang="en-US" sz="1600" dirty="0">
                <a:solidFill>
                  <a:schemeClr val="bg1">
                    <a:lumMod val="85000"/>
                  </a:schemeClr>
                </a:solidFill>
                <a:latin typeface="Times New Roman"/>
              </a:rPr>
              <a:t>- Graphite</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2"/>
          <a:stretch>
            <a:fillRect/>
          </a:stretch>
        </p:blipFill>
        <p:spPr>
          <a:xfrm>
            <a:off x="2312544" y="2037615"/>
            <a:ext cx="6469317" cy="3603599"/>
          </a:xfrm>
          <a:prstGeom prst="rect">
            <a:avLst/>
          </a:prstGeom>
          <a:effectLst/>
        </p:spPr>
      </p:pic>
      <p:sp>
        <p:nvSpPr>
          <p:cNvPr id="3" name="Cylinder 2">
            <a:extLst>
              <a:ext uri="{FF2B5EF4-FFF2-40B4-BE49-F238E27FC236}">
                <a16:creationId xmlns:a16="http://schemas.microsoft.com/office/drawing/2014/main" id="{25D3CF94-742E-08AD-CF21-0D1B437E0C0C}"/>
              </a:ext>
            </a:extLst>
          </p:cNvPr>
          <p:cNvSpPr/>
          <p:nvPr/>
        </p:nvSpPr>
        <p:spPr>
          <a:xfrm rot="5400000">
            <a:off x="5220621" y="3757326"/>
            <a:ext cx="528116" cy="63795"/>
          </a:xfrm>
          <a:prstGeom prst="can">
            <a:avLst/>
          </a:prstGeom>
          <a:solidFill>
            <a:srgbClr val="FFCCFF"/>
          </a:solidFill>
          <a:ln>
            <a:solidFill>
              <a:srgbClr val="E97FE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6176D4-1B6E-F880-AC9E-3F21CDB825B8}"/>
              </a:ext>
            </a:extLst>
          </p:cNvPr>
          <p:cNvSpPr txBox="1"/>
          <p:nvPr/>
        </p:nvSpPr>
        <p:spPr>
          <a:xfrm>
            <a:off x="631372" y="5653156"/>
            <a:ext cx="8947235" cy="461665"/>
          </a:xfrm>
          <a:prstGeom prst="rect">
            <a:avLst/>
          </a:prstGeom>
          <a:noFill/>
        </p:spPr>
        <p:txBody>
          <a:bodyPr wrap="square">
            <a:spAutoFit/>
          </a:bodyPr>
          <a:lstStyle/>
          <a:p>
            <a:pPr algn="ctr" defTabSz="685800"/>
            <a:r>
              <a:rPr lang="en-US" sz="1200" i="1" dirty="0">
                <a:solidFill>
                  <a:prstClr val="black"/>
                </a:solidFill>
                <a:latin typeface="Times New Roman"/>
              </a:rPr>
              <a:t>Fig : Geant4 simulations representation for UCNA+ experiment with the source holder at the center made of 6F6F of thickness 120nm.</a:t>
            </a:r>
          </a:p>
          <a:p>
            <a:pPr algn="ctr" defTabSz="685800"/>
            <a:endParaRPr lang="en-US" sz="1200" i="1" dirty="0">
              <a:solidFill>
                <a:prstClr val="black"/>
              </a:solidFill>
              <a:latin typeface="Times New Roman"/>
            </a:endParaRPr>
          </a:p>
        </p:txBody>
      </p:sp>
      <p:sp>
        <p:nvSpPr>
          <p:cNvPr id="7" name="TextBox 6">
            <a:extLst>
              <a:ext uri="{FF2B5EF4-FFF2-40B4-BE49-F238E27FC236}">
                <a16:creationId xmlns:a16="http://schemas.microsoft.com/office/drawing/2014/main" id="{BD8C107B-F080-98BC-7FAE-9CE67A13BDA4}"/>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pic>
        <p:nvPicPr>
          <p:cNvPr id="6" name="Picture 5">
            <a:extLst>
              <a:ext uri="{FF2B5EF4-FFF2-40B4-BE49-F238E27FC236}">
                <a16:creationId xmlns:a16="http://schemas.microsoft.com/office/drawing/2014/main" id="{8683FD7E-1C0B-F112-7CC6-28B15630332F}"/>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610868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chemeClr val="accent1"/>
                </a:solidFill>
                <a:latin typeface="Amasis MT Pro Light" panose="02040304050005020304" pitchFamily="18" charset="0"/>
              </a:rPr>
              <a:t>Endcap foils </a:t>
            </a:r>
          </a:p>
          <a:p>
            <a:pPr defTabSz="457200"/>
            <a:r>
              <a:rPr lang="en-US" dirty="0">
                <a:solidFill>
                  <a:prstClr val="black"/>
                </a:solidFill>
                <a:latin typeface="Times New Roman"/>
              </a:rPr>
              <a:t>		</a:t>
            </a:r>
            <a:r>
              <a:rPr lang="en-US" sz="1600" dirty="0">
                <a:latin typeface="Times New Roman"/>
              </a:rPr>
              <a:t>- uniform field region</a:t>
            </a:r>
          </a:p>
          <a:p>
            <a:pPr defTabSz="457200"/>
            <a:r>
              <a:rPr lang="en-US" sz="1600" dirty="0">
                <a:latin typeface="Times New Roman"/>
              </a:rPr>
              <a:t>		</a:t>
            </a:r>
            <a:r>
              <a:rPr lang="en-US" sz="1600" dirty="0">
                <a:solidFill>
                  <a:schemeClr val="bg1">
                    <a:lumMod val="85000"/>
                  </a:schemeClr>
                </a:solidFill>
                <a:latin typeface="Times New Roman"/>
              </a:rPr>
              <a:t>-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latin typeface="Times New Roman"/>
              </a:rPr>
              <a:t>-  Mylar of 0.5-micron thickness</a:t>
            </a:r>
          </a:p>
          <a:p>
            <a:pPr defTabSz="457200"/>
            <a:r>
              <a:rPr lang="en-US" sz="1600" dirty="0">
                <a:latin typeface="Times New Roman"/>
              </a:rPr>
              <a:t>	-  6F-6F 0f 120 nm thickness,</a:t>
            </a:r>
          </a:p>
          <a:p>
            <a:pPr defTabSz="457200"/>
            <a:r>
              <a:rPr lang="en-US" sz="1600" dirty="0">
                <a:latin typeface="Times New Roman"/>
              </a:rPr>
              <a:t>	</a:t>
            </a:r>
            <a:r>
              <a:rPr lang="en-US" sz="1600" dirty="0">
                <a:solidFill>
                  <a:schemeClr val="bg1">
                    <a:lumMod val="85000"/>
                  </a:schemeClr>
                </a:solidFill>
                <a:latin typeface="Times New Roman"/>
              </a:rPr>
              <a:t>- Graphite</a:t>
            </a:r>
          </a:p>
        </p:txBody>
      </p:sp>
      <p:sp>
        <p:nvSpPr>
          <p:cNvPr id="10" name="TextBox 9">
            <a:extLst>
              <a:ext uri="{FF2B5EF4-FFF2-40B4-BE49-F238E27FC236}">
                <a16:creationId xmlns:a16="http://schemas.microsoft.com/office/drawing/2014/main" id="{CC510F64-45D0-DE18-1411-CA08CA7E0E8A}"/>
              </a:ext>
            </a:extLst>
          </p:cNvPr>
          <p:cNvSpPr txBox="1"/>
          <p:nvPr/>
        </p:nvSpPr>
        <p:spPr>
          <a:xfrm>
            <a:off x="2158637" y="5653156"/>
            <a:ext cx="5844474" cy="461665"/>
          </a:xfrm>
          <a:prstGeom prst="rect">
            <a:avLst/>
          </a:prstGeom>
          <a:noFill/>
        </p:spPr>
        <p:txBody>
          <a:bodyPr wrap="square" rtlCol="0">
            <a:spAutoFit/>
          </a:bodyPr>
          <a:lstStyle/>
          <a:p>
            <a:pPr algn="ctr" defTabSz="685800"/>
            <a:r>
              <a:rPr lang="en-US" sz="1200" i="1" dirty="0">
                <a:solidFill>
                  <a:prstClr val="black"/>
                </a:solidFill>
                <a:latin typeface="Times New Roman"/>
              </a:rPr>
              <a:t>Fig : Geant4 simulations representation for base setup of UCNA+ experiment with endcap foil in the uniform field expansion region of </a:t>
            </a:r>
            <a:r>
              <a:rPr lang="en-US" sz="1200" i="1" dirty="0" err="1">
                <a:solidFill>
                  <a:prstClr val="black"/>
                </a:solidFill>
                <a:latin typeface="Times New Roman"/>
              </a:rPr>
              <a:t>Bz</a:t>
            </a:r>
            <a:r>
              <a:rPr lang="en-US" sz="1200" i="1" dirty="0">
                <a:solidFill>
                  <a:prstClr val="black"/>
                </a:solidFill>
                <a:latin typeface="Times New Roman"/>
              </a:rPr>
              <a:t> = 0.97 T.</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2"/>
          <a:stretch>
            <a:fillRect/>
          </a:stretch>
        </p:blipFill>
        <p:spPr>
          <a:xfrm>
            <a:off x="2312544" y="2037615"/>
            <a:ext cx="6469317" cy="3603599"/>
          </a:xfrm>
          <a:prstGeom prst="rect">
            <a:avLst/>
          </a:prstGeom>
          <a:effectLst/>
        </p:spPr>
      </p:pic>
      <p:sp>
        <p:nvSpPr>
          <p:cNvPr id="3" name="Cylinder 2">
            <a:extLst>
              <a:ext uri="{FF2B5EF4-FFF2-40B4-BE49-F238E27FC236}">
                <a16:creationId xmlns:a16="http://schemas.microsoft.com/office/drawing/2014/main" id="{25D3CF94-742E-08AD-CF21-0D1B437E0C0C}"/>
              </a:ext>
            </a:extLst>
          </p:cNvPr>
          <p:cNvSpPr/>
          <p:nvPr/>
        </p:nvSpPr>
        <p:spPr>
          <a:xfrm rot="5400000">
            <a:off x="5220621" y="3757327"/>
            <a:ext cx="528116" cy="63795"/>
          </a:xfrm>
          <a:prstGeom prst="can">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0962BCAA-62CD-8FFC-B22E-159E9F1A6E43}"/>
              </a:ext>
            </a:extLst>
          </p:cNvPr>
          <p:cNvSpPr/>
          <p:nvPr/>
        </p:nvSpPr>
        <p:spPr>
          <a:xfrm rot="5400000">
            <a:off x="7011317" y="3757129"/>
            <a:ext cx="1026738" cy="145803"/>
          </a:xfrm>
          <a:prstGeom prst="can">
            <a:avLst>
              <a:gd name="adj" fmla="val 50000"/>
            </a:avLst>
          </a:prstGeom>
          <a:solidFill>
            <a:srgbClr val="FFC000"/>
          </a:solidFill>
          <a:ln>
            <a:solidFill>
              <a:srgbClr val="FFCC99"/>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B5A771B-7B4B-61F9-0281-C63F5B998B07}"/>
              </a:ext>
            </a:extLst>
          </p:cNvPr>
          <p:cNvSpPr txBox="1"/>
          <p:nvPr/>
        </p:nvSpPr>
        <p:spPr>
          <a:xfrm>
            <a:off x="9315432" y="3180557"/>
            <a:ext cx="2065066" cy="1538883"/>
          </a:xfrm>
          <a:prstGeom prst="rect">
            <a:avLst/>
          </a:prstGeom>
          <a:noFill/>
        </p:spPr>
        <p:txBody>
          <a:bodyPr wrap="square" rtlCol="0">
            <a:spAutoFit/>
          </a:bodyPr>
          <a:lstStyle/>
          <a:p>
            <a:r>
              <a:rPr lang="en-US" sz="1400" b="1" u="sng" dirty="0">
                <a:highlight>
                  <a:srgbClr val="D2A000"/>
                </a:highlight>
              </a:rPr>
              <a:t>Foils </a:t>
            </a:r>
            <a:r>
              <a:rPr lang="en-US" sz="1400" dirty="0"/>
              <a:t>:</a:t>
            </a:r>
          </a:p>
          <a:p>
            <a:r>
              <a:rPr lang="en-US" sz="1600" dirty="0"/>
              <a:t>6F6F (made of H, C, N, O, F) of 130 nm thickness</a:t>
            </a:r>
          </a:p>
          <a:p>
            <a:r>
              <a:rPr lang="en-US" sz="1600" dirty="0"/>
              <a:t>Be coating of 120 nm thickness</a:t>
            </a:r>
          </a:p>
        </p:txBody>
      </p:sp>
      <p:sp>
        <p:nvSpPr>
          <p:cNvPr id="11" name="Rectangle 10">
            <a:extLst>
              <a:ext uri="{FF2B5EF4-FFF2-40B4-BE49-F238E27FC236}">
                <a16:creationId xmlns:a16="http://schemas.microsoft.com/office/drawing/2014/main" id="{72C09F9F-401B-3157-3698-E6331818441C}"/>
              </a:ext>
            </a:extLst>
          </p:cNvPr>
          <p:cNvSpPr/>
          <p:nvPr/>
        </p:nvSpPr>
        <p:spPr>
          <a:xfrm>
            <a:off x="6955971" y="4563593"/>
            <a:ext cx="1328058" cy="315686"/>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Bz</a:t>
            </a:r>
            <a:r>
              <a:rPr lang="en-US" dirty="0"/>
              <a:t> = 0.99 T</a:t>
            </a:r>
          </a:p>
        </p:txBody>
      </p:sp>
      <p:sp>
        <p:nvSpPr>
          <p:cNvPr id="12" name="TextBox 11">
            <a:extLst>
              <a:ext uri="{FF2B5EF4-FFF2-40B4-BE49-F238E27FC236}">
                <a16:creationId xmlns:a16="http://schemas.microsoft.com/office/drawing/2014/main" id="{48F2805D-CCF4-348F-B7CB-33A6DC36E839}"/>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pic>
        <p:nvPicPr>
          <p:cNvPr id="6" name="Picture 5">
            <a:extLst>
              <a:ext uri="{FF2B5EF4-FFF2-40B4-BE49-F238E27FC236}">
                <a16:creationId xmlns:a16="http://schemas.microsoft.com/office/drawing/2014/main" id="{2DE1A9F4-01C3-D58B-2FB7-3136D188C4B3}"/>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287073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chemeClr val="accent1"/>
                </a:solidFill>
                <a:latin typeface="Amasis MT Pro Light" panose="02040304050005020304" pitchFamily="18" charset="0"/>
              </a:rPr>
              <a:t>Endcap foils </a:t>
            </a:r>
          </a:p>
          <a:p>
            <a:pPr defTabSz="457200"/>
            <a:r>
              <a:rPr lang="en-US" dirty="0">
                <a:solidFill>
                  <a:prstClr val="black"/>
                </a:solidFill>
                <a:latin typeface="Times New Roman"/>
              </a:rPr>
              <a:t>		</a:t>
            </a:r>
            <a:r>
              <a:rPr lang="en-US" sz="1600" dirty="0">
                <a:latin typeface="Times New Roman"/>
              </a:rPr>
              <a:t>- uniform field region</a:t>
            </a:r>
          </a:p>
          <a:p>
            <a:pPr defTabSz="457200"/>
            <a:r>
              <a:rPr lang="en-US" sz="1600" dirty="0">
                <a:latin typeface="Times New Roman"/>
              </a:rPr>
              <a:t>		</a:t>
            </a:r>
            <a:r>
              <a:rPr lang="en-US" sz="1600" dirty="0">
                <a:solidFill>
                  <a:schemeClr val="bg1">
                    <a:lumMod val="85000"/>
                  </a:schemeClr>
                </a:solidFill>
                <a:latin typeface="Times New Roman"/>
              </a:rPr>
              <a:t>-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latin typeface="Times New Roman"/>
              </a:rPr>
              <a:t>-  Mylar of 0.5-micron thickness</a:t>
            </a:r>
          </a:p>
          <a:p>
            <a:pPr defTabSz="457200"/>
            <a:r>
              <a:rPr lang="en-US" sz="1600" dirty="0">
                <a:latin typeface="Times New Roman"/>
              </a:rPr>
              <a:t>	-  6F-6F 0f 120 nm thickness,</a:t>
            </a:r>
          </a:p>
          <a:p>
            <a:pPr defTabSz="457200"/>
            <a:r>
              <a:rPr lang="en-US" sz="1600" dirty="0">
                <a:latin typeface="Times New Roman"/>
              </a:rPr>
              <a:t>	</a:t>
            </a:r>
            <a:r>
              <a:rPr lang="en-US" sz="1600" dirty="0">
                <a:solidFill>
                  <a:schemeClr val="bg1">
                    <a:lumMod val="85000"/>
                  </a:schemeClr>
                </a:solidFill>
                <a:latin typeface="Times New Roman"/>
              </a:rPr>
              <a:t>- Graphite</a:t>
            </a:r>
          </a:p>
        </p:txBody>
      </p:sp>
      <p:sp>
        <p:nvSpPr>
          <p:cNvPr id="10" name="TextBox 9">
            <a:extLst>
              <a:ext uri="{FF2B5EF4-FFF2-40B4-BE49-F238E27FC236}">
                <a16:creationId xmlns:a16="http://schemas.microsoft.com/office/drawing/2014/main" id="{CC510F64-45D0-DE18-1411-CA08CA7E0E8A}"/>
              </a:ext>
            </a:extLst>
          </p:cNvPr>
          <p:cNvSpPr txBox="1"/>
          <p:nvPr/>
        </p:nvSpPr>
        <p:spPr>
          <a:xfrm>
            <a:off x="2091466" y="5705553"/>
            <a:ext cx="6192563" cy="461665"/>
          </a:xfrm>
          <a:prstGeom prst="rect">
            <a:avLst/>
          </a:prstGeom>
          <a:noFill/>
        </p:spPr>
        <p:txBody>
          <a:bodyPr wrap="square" rtlCol="0">
            <a:spAutoFit/>
          </a:bodyPr>
          <a:lstStyle/>
          <a:p>
            <a:pPr algn="ctr" defTabSz="685800"/>
            <a:r>
              <a:rPr lang="en-US" sz="1200" i="1" dirty="0">
                <a:solidFill>
                  <a:prstClr val="black"/>
                </a:solidFill>
                <a:latin typeface="Times New Roman"/>
              </a:rPr>
              <a:t>Fig : Geant4 simulations representation for base setup of UCNA+ experiment with two endcap foil in the uniform field expansion region of </a:t>
            </a:r>
            <a:r>
              <a:rPr lang="en-US" sz="1200" i="1" dirty="0" err="1">
                <a:solidFill>
                  <a:prstClr val="black"/>
                </a:solidFill>
                <a:latin typeface="Times New Roman"/>
              </a:rPr>
              <a:t>Bz</a:t>
            </a:r>
            <a:r>
              <a:rPr lang="en-US" sz="1200" i="1" dirty="0">
                <a:solidFill>
                  <a:prstClr val="black"/>
                </a:solidFill>
                <a:latin typeface="Times New Roman"/>
              </a:rPr>
              <a:t> = 0.99 T.</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2"/>
          <a:stretch>
            <a:fillRect/>
          </a:stretch>
        </p:blipFill>
        <p:spPr>
          <a:xfrm>
            <a:off x="2312544" y="2037615"/>
            <a:ext cx="6469317" cy="3603599"/>
          </a:xfrm>
          <a:prstGeom prst="rect">
            <a:avLst/>
          </a:prstGeom>
          <a:effectLst/>
        </p:spPr>
      </p:pic>
      <p:sp>
        <p:nvSpPr>
          <p:cNvPr id="3" name="Cylinder 2">
            <a:extLst>
              <a:ext uri="{FF2B5EF4-FFF2-40B4-BE49-F238E27FC236}">
                <a16:creationId xmlns:a16="http://schemas.microsoft.com/office/drawing/2014/main" id="{25D3CF94-742E-08AD-CF21-0D1B437E0C0C}"/>
              </a:ext>
            </a:extLst>
          </p:cNvPr>
          <p:cNvSpPr/>
          <p:nvPr/>
        </p:nvSpPr>
        <p:spPr>
          <a:xfrm rot="5400000">
            <a:off x="5220621" y="3757326"/>
            <a:ext cx="528116" cy="63795"/>
          </a:xfrm>
          <a:prstGeom prst="can">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0962BCAA-62CD-8FFC-B22E-159E9F1A6E43}"/>
              </a:ext>
            </a:extLst>
          </p:cNvPr>
          <p:cNvSpPr/>
          <p:nvPr/>
        </p:nvSpPr>
        <p:spPr>
          <a:xfrm rot="5400000">
            <a:off x="7011317" y="3757129"/>
            <a:ext cx="1026738" cy="145803"/>
          </a:xfrm>
          <a:prstGeom prst="can">
            <a:avLst>
              <a:gd name="adj" fmla="val 50000"/>
            </a:avLst>
          </a:prstGeom>
          <a:solidFill>
            <a:srgbClr val="FFC000"/>
          </a:solidFill>
          <a:ln>
            <a:solidFill>
              <a:srgbClr val="FFCC99"/>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B5A771B-7B4B-61F9-0281-C63F5B998B07}"/>
              </a:ext>
            </a:extLst>
          </p:cNvPr>
          <p:cNvSpPr txBox="1"/>
          <p:nvPr/>
        </p:nvSpPr>
        <p:spPr>
          <a:xfrm>
            <a:off x="9315432" y="3180557"/>
            <a:ext cx="2065066" cy="1169551"/>
          </a:xfrm>
          <a:prstGeom prst="rect">
            <a:avLst/>
          </a:prstGeom>
          <a:noFill/>
        </p:spPr>
        <p:txBody>
          <a:bodyPr wrap="square" rtlCol="0">
            <a:spAutoFit/>
          </a:bodyPr>
          <a:lstStyle/>
          <a:p>
            <a:r>
              <a:rPr lang="en-US" sz="1400" b="1" u="sng" dirty="0">
                <a:highlight>
                  <a:srgbClr val="D2A000"/>
                </a:highlight>
              </a:rPr>
              <a:t>Foils </a:t>
            </a:r>
            <a:r>
              <a:rPr lang="en-US" sz="1400" dirty="0"/>
              <a:t>:</a:t>
            </a:r>
          </a:p>
          <a:p>
            <a:r>
              <a:rPr lang="en-US" sz="1400" dirty="0"/>
              <a:t>6F6F </a:t>
            </a:r>
            <a:r>
              <a:rPr lang="en-US" sz="1100" dirty="0"/>
              <a:t>(made of H, C, N, O, F) </a:t>
            </a:r>
            <a:r>
              <a:rPr lang="en-US" sz="1400" dirty="0"/>
              <a:t>of 130 nm thickness</a:t>
            </a:r>
          </a:p>
          <a:p>
            <a:r>
              <a:rPr lang="en-US" sz="1400" dirty="0"/>
              <a:t>Be coating of 120 nm thickness</a:t>
            </a:r>
          </a:p>
        </p:txBody>
      </p:sp>
      <p:sp>
        <p:nvSpPr>
          <p:cNvPr id="11" name="Cylinder 10">
            <a:extLst>
              <a:ext uri="{FF2B5EF4-FFF2-40B4-BE49-F238E27FC236}">
                <a16:creationId xmlns:a16="http://schemas.microsoft.com/office/drawing/2014/main" id="{77956980-13B1-52BF-8F25-D33BAABE7784}"/>
              </a:ext>
            </a:extLst>
          </p:cNvPr>
          <p:cNvSpPr/>
          <p:nvPr/>
        </p:nvSpPr>
        <p:spPr>
          <a:xfrm rot="5400000">
            <a:off x="7094707" y="3754258"/>
            <a:ext cx="1026738" cy="145803"/>
          </a:xfrm>
          <a:prstGeom prst="can">
            <a:avLst>
              <a:gd name="adj" fmla="val 50000"/>
            </a:avLst>
          </a:prstGeom>
          <a:solidFill>
            <a:srgbClr val="FFC000"/>
          </a:solidFill>
          <a:ln>
            <a:solidFill>
              <a:srgbClr val="FFCC99"/>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219A29-677B-188C-12A0-828983281022}"/>
              </a:ext>
            </a:extLst>
          </p:cNvPr>
          <p:cNvSpPr/>
          <p:nvPr/>
        </p:nvSpPr>
        <p:spPr>
          <a:xfrm>
            <a:off x="6955971" y="4566458"/>
            <a:ext cx="1328058" cy="315686"/>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Bz</a:t>
            </a:r>
            <a:r>
              <a:rPr lang="en-US" dirty="0"/>
              <a:t> = 0.99 T</a:t>
            </a:r>
          </a:p>
        </p:txBody>
      </p:sp>
      <p:sp>
        <p:nvSpPr>
          <p:cNvPr id="13" name="TextBox 12">
            <a:extLst>
              <a:ext uri="{FF2B5EF4-FFF2-40B4-BE49-F238E27FC236}">
                <a16:creationId xmlns:a16="http://schemas.microsoft.com/office/drawing/2014/main" id="{D4BEC628-F322-1B41-53D4-D681180836E5}"/>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pic>
        <p:nvPicPr>
          <p:cNvPr id="6" name="Picture 5">
            <a:extLst>
              <a:ext uri="{FF2B5EF4-FFF2-40B4-BE49-F238E27FC236}">
                <a16:creationId xmlns:a16="http://schemas.microsoft.com/office/drawing/2014/main" id="{A22721EB-5C76-F7C9-2AC2-4793022449A9}"/>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102707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3777" y="867356"/>
            <a:ext cx="2804510" cy="16360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extLst>
                  <p:ext uri="{D42A27DB-BD31-4B8C-83A1-F6EECF244321}">
                    <p14:modId xmlns:p14="http://schemas.microsoft.com/office/powerpoint/2010/main" val="1670742725"/>
                  </p:ext>
                </p:extLst>
              </p:nvPr>
            </p:nvGraphicFramePr>
            <p:xfrm>
              <a:off x="4110145" y="1444282"/>
              <a:ext cx="3801079" cy="572146"/>
            </p:xfrm>
            <a:graphic>
              <a:graphicData uri="http://schemas.openxmlformats.org/drawingml/2006/table">
                <a:tbl>
                  <a:tblPr firstRow="1" bandRow="1">
                    <a:tableStyleId>{5940675A-B579-460E-94D1-54222C63F5DA}</a:tableStyleId>
                  </a:tblPr>
                  <a:tblGrid>
                    <a:gridCol w="3484054">
                      <a:extLst>
                        <a:ext uri="{9D8B030D-6E8A-4147-A177-3AD203B41FA5}">
                          <a16:colId xmlns:a16="http://schemas.microsoft.com/office/drawing/2014/main" val="2564537467"/>
                        </a:ext>
                      </a:extLst>
                    </a:gridCol>
                    <a:gridCol w="317025">
                      <a:extLst>
                        <a:ext uri="{9D8B030D-6E8A-4147-A177-3AD203B41FA5}">
                          <a16:colId xmlns:a16="http://schemas.microsoft.com/office/drawing/2014/main" val="2462634979"/>
                        </a:ext>
                      </a:extLst>
                    </a:gridCol>
                  </a:tblGrid>
                  <a:tr h="286073">
                    <a:tc>
                      <a:txBody>
                        <a:bodyPr/>
                        <a:lstStyle/>
                        <a:p>
                          <a:r>
                            <a:rPr lang="en-US" sz="1200">
                              <a:latin typeface="+mn-lt"/>
                            </a:rPr>
                            <a:t>polarization of initial neutron is known </a:t>
                          </a:r>
                          <a14:m>
                            <m:oMath xmlns:m="http://schemas.openxmlformats.org/officeDocument/2006/math">
                              <m:d>
                                <m:dPr>
                                  <m:begChr m:val="⟨"/>
                                  <m:endChr m:val="⟩"/>
                                  <m:ctrlPr>
                                    <a:rPr lang="en-US" sz="1200" i="1" smtClean="0">
                                      <a:latin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𝜎</m:t>
                                  </m:r>
                                </m:e>
                              </m:d>
                            </m:oMath>
                          </a14:m>
                          <a:r>
                            <a:rPr lang="en-US" sz="1200">
                              <a:latin typeface="+mn-lt"/>
                            </a:rPr>
                            <a:t> </a:t>
                          </a:r>
                        </a:p>
                      </a:txBody>
                      <a:tcPr marL="68580" marR="68580" marT="34290" marB="34290"/>
                    </a:tc>
                    <a:tc>
                      <a:txBody>
                        <a:bodyPr/>
                        <a:lstStyle/>
                        <a:p>
                          <a:r>
                            <a:rPr lang="en-US" sz="1000">
                              <a:sym typeface="Wingdings" panose="05000000000000000000" pitchFamily="2" charset="2"/>
                            </a:rPr>
                            <a:t></a:t>
                          </a:r>
                          <a:endParaRPr lang="en-US" sz="1000"/>
                        </a:p>
                      </a:txBody>
                      <a:tcPr marL="68580" marR="68580" marT="34290" marB="34290"/>
                    </a:tc>
                    <a:extLst>
                      <a:ext uri="{0D108BD9-81ED-4DB2-BD59-A6C34878D82A}">
                        <a16:rowId xmlns:a16="http://schemas.microsoft.com/office/drawing/2014/main" val="3720939682"/>
                      </a:ext>
                    </a:extLst>
                  </a:tr>
                  <a:tr h="2860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mn-lt"/>
                            </a:rPr>
                            <a:t>Momentum of decay electron </a:t>
                          </a:r>
                          <a14:m>
                            <m:oMath xmlns:m="http://schemas.openxmlformats.org/officeDocument/2006/math">
                              <m:acc>
                                <m:accPr>
                                  <m:chr m:val="⃗"/>
                                  <m:ctrlPr>
                                    <a:rPr lang="en-US" sz="1200" b="1" i="1" dirty="0" smtClean="0">
                                      <a:latin typeface="Cambria Math" panose="02040503050406030204" pitchFamily="18" charset="0"/>
                                      <a:ea typeface="Cambria Math" panose="02040503050406030204" pitchFamily="18" charset="0"/>
                                    </a:rPr>
                                  </m:ctrlPr>
                                </m:accPr>
                                <m:e>
                                  <m:r>
                                    <a:rPr lang="en-US" sz="1200" b="1" i="1" dirty="0">
                                      <a:latin typeface="Cambria Math" panose="02040503050406030204" pitchFamily="18" charset="0"/>
                                      <a:ea typeface="Cambria Math" panose="02040503050406030204" pitchFamily="18" charset="0"/>
                                    </a:rPr>
                                    <m:t>𝒑</m:t>
                                  </m:r>
                                </m:e>
                              </m:acc>
                              <m:r>
                                <a:rPr lang="en-US" sz="1200" b="1" i="1" baseline="-25000" dirty="0">
                                  <a:latin typeface="Cambria Math" panose="02040503050406030204" pitchFamily="18" charset="0"/>
                                  <a:ea typeface="Cambria Math" panose="02040503050406030204" pitchFamily="18" charset="0"/>
                                </a:rPr>
                                <m:t>𝒆</m:t>
                              </m:r>
                            </m:oMath>
                          </a14:m>
                          <a:r>
                            <a:rPr lang="en-US" sz="1200">
                              <a:latin typeface="+mn-lt"/>
                            </a:rPr>
                            <a:t> </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ym typeface="Wingdings" panose="05000000000000000000" pitchFamily="2" charset="2"/>
                            </a:rPr>
                            <a:t></a:t>
                          </a:r>
                          <a:endParaRPr lang="en-US" sz="1000" dirty="0"/>
                        </a:p>
                      </a:txBody>
                      <a:tcPr marL="68580" marR="68580" marT="34290" marB="34290"/>
                    </a:tc>
                    <a:extLst>
                      <a:ext uri="{0D108BD9-81ED-4DB2-BD59-A6C34878D82A}">
                        <a16:rowId xmlns:a16="http://schemas.microsoft.com/office/drawing/2014/main" val="3732542569"/>
                      </a:ext>
                    </a:extLst>
                  </a:tr>
                </a:tbl>
              </a:graphicData>
            </a:graphic>
          </p:graphicFrame>
        </mc:Choice>
        <mc:Fallback xmlns="">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extLst>
                  <p:ext uri="{D42A27DB-BD31-4B8C-83A1-F6EECF244321}">
                    <p14:modId xmlns:p14="http://schemas.microsoft.com/office/powerpoint/2010/main" val="1670742725"/>
                  </p:ext>
                </p:extLst>
              </p:nvPr>
            </p:nvGraphicFramePr>
            <p:xfrm>
              <a:off x="4110145" y="1444282"/>
              <a:ext cx="3801079" cy="572146"/>
            </p:xfrm>
            <a:graphic>
              <a:graphicData uri="http://schemas.openxmlformats.org/drawingml/2006/table">
                <a:tbl>
                  <a:tblPr firstRow="1" bandRow="1">
                    <a:tableStyleId>{5940675A-B579-460E-94D1-54222C63F5DA}</a:tableStyleId>
                  </a:tblPr>
                  <a:tblGrid>
                    <a:gridCol w="3484054">
                      <a:extLst>
                        <a:ext uri="{9D8B030D-6E8A-4147-A177-3AD203B41FA5}">
                          <a16:colId xmlns:a16="http://schemas.microsoft.com/office/drawing/2014/main" val="2564537467"/>
                        </a:ext>
                      </a:extLst>
                    </a:gridCol>
                    <a:gridCol w="317025">
                      <a:extLst>
                        <a:ext uri="{9D8B030D-6E8A-4147-A177-3AD203B41FA5}">
                          <a16:colId xmlns:a16="http://schemas.microsoft.com/office/drawing/2014/main" val="2462634979"/>
                        </a:ext>
                      </a:extLst>
                    </a:gridCol>
                  </a:tblGrid>
                  <a:tr h="286073">
                    <a:tc>
                      <a:txBody>
                        <a:bodyPr/>
                        <a:lstStyle/>
                        <a:p>
                          <a:endParaRPr lang="en-US"/>
                        </a:p>
                      </a:txBody>
                      <a:tcPr marL="68580" marR="68580" marT="34290" marB="34290">
                        <a:blipFill>
                          <a:blip r:embed="rId3"/>
                          <a:stretch>
                            <a:fillRect l="-175" t="-2083" r="-9441" b="-106250"/>
                          </a:stretch>
                        </a:blipFill>
                      </a:tcPr>
                    </a:tc>
                    <a:tc>
                      <a:txBody>
                        <a:bodyPr/>
                        <a:lstStyle/>
                        <a:p>
                          <a:r>
                            <a:rPr lang="en-US" sz="1000">
                              <a:sym typeface="Wingdings" panose="05000000000000000000" pitchFamily="2" charset="2"/>
                            </a:rPr>
                            <a:t></a:t>
                          </a:r>
                          <a:endParaRPr lang="en-US" sz="1000"/>
                        </a:p>
                      </a:txBody>
                      <a:tcPr marL="68580" marR="68580" marT="34290" marB="34290"/>
                    </a:tc>
                    <a:extLst>
                      <a:ext uri="{0D108BD9-81ED-4DB2-BD59-A6C34878D82A}">
                        <a16:rowId xmlns:a16="http://schemas.microsoft.com/office/drawing/2014/main" val="3720939682"/>
                      </a:ext>
                    </a:extLst>
                  </a:tr>
                  <a:tr h="286073">
                    <a:tc>
                      <a:txBody>
                        <a:bodyPr/>
                        <a:lstStyle/>
                        <a:p>
                          <a:endParaRPr lang="en-US"/>
                        </a:p>
                      </a:txBody>
                      <a:tcPr marL="68580" marR="68580" marT="34290" marB="34290">
                        <a:blipFill>
                          <a:blip r:embed="rId3"/>
                          <a:stretch>
                            <a:fillRect l="-175" t="-104255" r="-9441" b="-8511"/>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ym typeface="Wingdings" panose="05000000000000000000" pitchFamily="2" charset="2"/>
                            </a:rPr>
                            <a:t></a:t>
                          </a:r>
                          <a:endParaRPr lang="en-US" sz="1000"/>
                        </a:p>
                      </a:txBody>
                      <a:tcPr marL="68580" marR="68580" marT="34290" marB="34290"/>
                    </a:tc>
                    <a:extLst>
                      <a:ext uri="{0D108BD9-81ED-4DB2-BD59-A6C34878D82A}">
                        <a16:rowId xmlns:a16="http://schemas.microsoft.com/office/drawing/2014/main" val="3732542569"/>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6067F-0B04-426F-E7A6-BBE94A5B836B}"/>
                  </a:ext>
                </a:extLst>
              </p:cNvPr>
              <p:cNvSpPr txBox="1"/>
              <p:nvPr/>
            </p:nvSpPr>
            <p:spPr>
              <a:xfrm>
                <a:off x="4590660" y="2602336"/>
                <a:ext cx="2485168" cy="439544"/>
              </a:xfrm>
              <a:prstGeom prst="rect">
                <a:avLst/>
              </a:prstGeom>
              <a:noFill/>
            </p:spPr>
            <p:txBody>
              <a:bodyPr wrap="non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𝐴</m:t>
                      </m:r>
                      <m:r>
                        <a:rPr lang="en-US" sz="1350" i="1" baseline="-25000">
                          <a:solidFill>
                            <a:prstClr val="black"/>
                          </a:solidFill>
                          <a:latin typeface="Cambria Math" panose="02040503050406030204" pitchFamily="18" charset="0"/>
                        </a:rPr>
                        <m:t>0</m:t>
                      </m:r>
                      <m:r>
                        <a:rPr lang="en-US" sz="1350" i="1">
                          <a:solidFill>
                            <a:prstClr val="black"/>
                          </a:solidFill>
                          <a:latin typeface="Cambria Math" panose="02040503050406030204" pitchFamily="18" charset="0"/>
                        </a:rPr>
                        <m:t>=−2</m:t>
                      </m:r>
                      <m:f>
                        <m:fPr>
                          <m:ctrlPr>
                            <a:rPr lang="en-US" sz="1350" i="1">
                              <a:solidFill>
                                <a:prstClr val="black"/>
                              </a:solidFill>
                              <a:latin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𝜆</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𝜆</m:t>
                              </m:r>
                              <m:r>
                                <a:rPr lang="en-US" sz="1350" i="1">
                                  <a:solidFill>
                                    <a:prstClr val="black"/>
                                  </a:solidFill>
                                  <a:latin typeface="Cambria Math" panose="02040503050406030204" pitchFamily="18" charset="0"/>
                                </a:rPr>
                                <m:t>+1</m:t>
                              </m:r>
                            </m:e>
                          </m:d>
                        </m:num>
                        <m:den>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1+3</m:t>
                              </m:r>
                              <m:r>
                                <a:rPr lang="en-US" sz="1350" i="1">
                                  <a:solidFill>
                                    <a:prstClr val="black"/>
                                  </a:solidFill>
                                  <a:latin typeface="Cambria Math" panose="02040503050406030204" pitchFamily="18" charset="0"/>
                                  <a:ea typeface="Cambria Math" panose="02040503050406030204" pitchFamily="18" charset="0"/>
                                </a:rPr>
                                <m:t>𝜆</m:t>
                              </m:r>
                              <m:r>
                                <a:rPr lang="en-US" sz="1350" i="1" baseline="30000">
                                  <a:solidFill>
                                    <a:prstClr val="black"/>
                                  </a:solidFill>
                                  <a:latin typeface="Cambria Math" panose="02040503050406030204" pitchFamily="18" charset="0"/>
                                  <a:ea typeface="Cambria Math" panose="02040503050406030204" pitchFamily="18" charset="0"/>
                                </a:rPr>
                                <m:t>2</m:t>
                              </m:r>
                            </m:e>
                          </m:d>
                        </m:den>
                      </m:f>
                      <m:r>
                        <a:rPr lang="en-US" sz="1350" i="1">
                          <a:solidFill>
                            <a:prstClr val="black"/>
                          </a:solidFill>
                          <a:latin typeface="Cambria Math" panose="02040503050406030204" pitchFamily="18" charset="0"/>
                        </a:rPr>
                        <m:t> </m:t>
                      </m:r>
                      <m:r>
                        <a:rPr lang="en-US" sz="1350" i="1">
                          <a:solidFill>
                            <a:prstClr val="black"/>
                          </a:solidFill>
                          <a:latin typeface="Cambria Math" panose="02040503050406030204" pitchFamily="18" charset="0"/>
                        </a:rPr>
                        <m:t>𝑤h𝑒𝑟𝑒</m:t>
                      </m:r>
                      <m:r>
                        <a:rPr lang="en-US" sz="1350" i="1">
                          <a:solidFill>
                            <a:prstClr val="black"/>
                          </a:solidFill>
                          <a:latin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𝜆</m:t>
                      </m:r>
                      <m:r>
                        <a:rPr lang="en-US" sz="1350" i="1">
                          <a:solidFill>
                            <a:prstClr val="black"/>
                          </a:solidFill>
                          <a:latin typeface="Cambria Math" panose="02040503050406030204" pitchFamily="18" charset="0"/>
                          <a:ea typeface="Cambria Math" panose="02040503050406030204" pitchFamily="18" charset="0"/>
                        </a:rPr>
                        <m:t>=</m:t>
                      </m:r>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𝑔</m:t>
                          </m:r>
                          <m:r>
                            <a:rPr lang="en-US" sz="1350" i="1" baseline="-25000">
                              <a:solidFill>
                                <a:prstClr val="black"/>
                              </a:solidFill>
                              <a:latin typeface="Cambria Math" panose="02040503050406030204" pitchFamily="18" charset="0"/>
                              <a:ea typeface="Cambria Math" panose="02040503050406030204" pitchFamily="18" charset="0"/>
                            </a:rPr>
                            <m:t>𝐴</m:t>
                          </m:r>
                        </m:num>
                        <m:den>
                          <m:r>
                            <a:rPr lang="en-US" sz="1350" i="1">
                              <a:solidFill>
                                <a:prstClr val="black"/>
                              </a:solidFill>
                              <a:latin typeface="Cambria Math" panose="02040503050406030204" pitchFamily="18" charset="0"/>
                              <a:ea typeface="Cambria Math" panose="02040503050406030204" pitchFamily="18" charset="0"/>
                            </a:rPr>
                            <m:t>𝑔</m:t>
                          </m:r>
                          <m:r>
                            <a:rPr lang="en-US" sz="1350" i="1" baseline="-25000">
                              <a:solidFill>
                                <a:prstClr val="black"/>
                              </a:solidFill>
                              <a:latin typeface="Cambria Math" panose="02040503050406030204" pitchFamily="18" charset="0"/>
                              <a:ea typeface="Cambria Math" panose="02040503050406030204" pitchFamily="18" charset="0"/>
                            </a:rPr>
                            <m:t>𝑉</m:t>
                          </m:r>
                        </m:den>
                      </m:f>
                    </m:oMath>
                  </m:oMathPara>
                </a14:m>
                <a:endParaRPr lang="en-US" sz="1350" dirty="0">
                  <a:solidFill>
                    <a:prstClr val="black"/>
                  </a:solidFill>
                  <a:latin typeface="Times New Roman"/>
                </a:endParaRPr>
              </a:p>
            </p:txBody>
          </p:sp>
        </mc:Choice>
        <mc:Fallback xmlns="">
          <p:sp>
            <p:nvSpPr>
              <p:cNvPr id="21" name="TextBox 20">
                <a:extLst>
                  <a:ext uri="{FF2B5EF4-FFF2-40B4-BE49-F238E27FC236}">
                    <a16:creationId xmlns:a16="http://schemas.microsoft.com/office/drawing/2014/main" id="{3076067F-0B04-426F-E7A6-BBE94A5B836B}"/>
                  </a:ext>
                </a:extLst>
              </p:cNvPr>
              <p:cNvSpPr txBox="1">
                <a:spLocks noRot="1" noChangeAspect="1" noMove="1" noResize="1" noEditPoints="1" noAdjustHandles="1" noChangeArrowheads="1" noChangeShapeType="1" noTextEdit="1"/>
              </p:cNvSpPr>
              <p:nvPr/>
            </p:nvSpPr>
            <p:spPr>
              <a:xfrm>
                <a:off x="4590660" y="2602336"/>
                <a:ext cx="2485168" cy="439544"/>
              </a:xfrm>
              <a:prstGeom prst="rect">
                <a:avLst/>
              </a:prstGeom>
              <a:blipFill>
                <a:blip r:embed="rId4"/>
                <a:stretch>
                  <a:fillRect l="-1225" t="-138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6AF8DD-5239-F954-D15D-2D47EF852BC5}"/>
                  </a:ext>
                </a:extLst>
              </p:cNvPr>
              <p:cNvSpPr txBox="1"/>
              <p:nvPr/>
            </p:nvSpPr>
            <p:spPr>
              <a:xfrm>
                <a:off x="4414109" y="2252890"/>
                <a:ext cx="3035831" cy="618439"/>
              </a:xfrm>
              <a:prstGeom prst="rect">
                <a:avLst/>
              </a:prstGeom>
              <a:noFill/>
            </p:spPr>
            <p:txBody>
              <a:bodyPr wrap="non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𝑑𝑊</m:t>
                      </m:r>
                      <m:r>
                        <a:rPr lang="en-US" sz="1350" i="1">
                          <a:solidFill>
                            <a:prstClr val="black"/>
                          </a:solidFill>
                          <a:latin typeface="Cambria Math" panose="02040503050406030204" pitchFamily="18" charset="0"/>
                        </a:rPr>
                        <m:t>= </m:t>
                      </m:r>
                      <m:r>
                        <m:rPr>
                          <m:sty m:val="p"/>
                        </m:rPr>
                        <a:rPr lang="el-GR" sz="1350" i="1">
                          <a:solidFill>
                            <a:prstClr val="black"/>
                          </a:solidFill>
                          <a:latin typeface="Cambria Math" panose="02040503050406030204" pitchFamily="18" charset="0"/>
                          <a:ea typeface="Cambria Math" panose="02040503050406030204" pitchFamily="18" charset="0"/>
                        </a:rPr>
                        <m:t>Γ</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𝐸</m:t>
                          </m:r>
                          <m:r>
                            <a:rPr lang="en-US" sz="1350" i="1" baseline="-25000">
                              <a:solidFill>
                                <a:prstClr val="black"/>
                              </a:solidFill>
                              <a:latin typeface="Cambria Math" panose="02040503050406030204" pitchFamily="18" charset="0"/>
                              <a:ea typeface="Cambria Math" panose="02040503050406030204" pitchFamily="18" charset="0"/>
                            </a:rPr>
                            <m:t>𝑒</m:t>
                          </m:r>
                        </m:e>
                      </m:d>
                      <m:d>
                        <m:dPr>
                          <m:ctrlPr>
                            <a:rPr lang="en-US" sz="1350" i="1" baseline="-25000">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1+</m:t>
                          </m:r>
                          <m:d>
                            <m:dPr>
                              <m:begChr m:val="⟨"/>
                              <m:endChr m:val="⟩"/>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𝑃</m:t>
                              </m:r>
                            </m:e>
                          </m:d>
                          <m:r>
                            <a:rPr lang="en-US" sz="1350" i="1">
                              <a:solidFill>
                                <a:prstClr val="black"/>
                              </a:solidFill>
                              <a:latin typeface="Cambria Math" panose="02040503050406030204" pitchFamily="18" charset="0"/>
                              <a:ea typeface="Cambria Math" panose="02040503050406030204" pitchFamily="18" charset="0"/>
                            </a:rPr>
                            <m:t>𝐴</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𝐸</m:t>
                              </m:r>
                              <m:r>
                                <a:rPr lang="en-US" sz="1350" i="1" baseline="-25000">
                                  <a:solidFill>
                                    <a:prstClr val="black"/>
                                  </a:solidFill>
                                  <a:latin typeface="Cambria Math" panose="02040503050406030204" pitchFamily="18" charset="0"/>
                                  <a:ea typeface="Cambria Math" panose="02040503050406030204" pitchFamily="18" charset="0"/>
                                </a:rPr>
                                <m:t>𝑒</m:t>
                              </m:r>
                            </m:e>
                          </m:d>
                          <m:r>
                            <a:rPr lang="en-US" sz="1350" i="1">
                              <a:solidFill>
                                <a:prstClr val="black"/>
                              </a:solidFill>
                              <a:latin typeface="Cambria Math" panose="02040503050406030204" pitchFamily="18" charset="0"/>
                              <a:ea typeface="Cambria Math" panose="02040503050406030204" pitchFamily="18" charset="0"/>
                            </a:rPr>
                            <m:t>𝛽</m:t>
                          </m:r>
                          <m:r>
                            <a:rPr lang="en-US" sz="1350" i="1">
                              <a:solidFill>
                                <a:prstClr val="black"/>
                              </a:solidFill>
                              <a:latin typeface="Cambria Math" panose="02040503050406030204" pitchFamily="18" charset="0"/>
                              <a:ea typeface="Cambria Math" panose="02040503050406030204" pitchFamily="18" charset="0"/>
                            </a:rPr>
                            <m:t>𝑐𝑜𝑠</m:t>
                          </m:r>
                          <m:r>
                            <a:rPr lang="en-US" sz="1350" i="1">
                              <a:solidFill>
                                <a:prstClr val="black"/>
                              </a:solidFill>
                              <a:latin typeface="Cambria Math" panose="02040503050406030204" pitchFamily="18" charset="0"/>
                              <a:ea typeface="Cambria Math" panose="02040503050406030204" pitchFamily="18" charset="0"/>
                            </a:rPr>
                            <m:t>𝜃</m:t>
                          </m:r>
                        </m:e>
                      </m:d>
                      <m:r>
                        <a:rPr lang="en-US" sz="1350" i="1">
                          <a:solidFill>
                            <a:prstClr val="black"/>
                          </a:solidFill>
                          <a:latin typeface="Cambria Math" panose="02040503050406030204" pitchFamily="18" charset="0"/>
                          <a:ea typeface="Cambria Math" panose="02040503050406030204" pitchFamily="18" charset="0"/>
                        </a:rPr>
                        <m:t>𝑑𝐸</m:t>
                      </m:r>
                      <m:r>
                        <a:rPr lang="en-US" sz="1350" i="1" baseline="-25000">
                          <a:solidFill>
                            <a:prstClr val="black"/>
                          </a:solidFill>
                          <a:latin typeface="Cambria Math" panose="02040503050406030204" pitchFamily="18" charset="0"/>
                          <a:ea typeface="Cambria Math" panose="02040503050406030204" pitchFamily="18" charset="0"/>
                        </a:rPr>
                        <m:t>𝑒</m:t>
                      </m:r>
                      <m:r>
                        <a:rPr lang="en-US" sz="1350" i="1">
                          <a:solidFill>
                            <a:prstClr val="black"/>
                          </a:solidFill>
                          <a:latin typeface="Cambria Math" panose="02040503050406030204" pitchFamily="18" charset="0"/>
                          <a:ea typeface="Cambria Math" panose="02040503050406030204" pitchFamily="18" charset="0"/>
                        </a:rPr>
                        <m:t>𝑑</m:t>
                      </m:r>
                      <m:r>
                        <m:rPr>
                          <m:sty m:val="p"/>
                        </m:rPr>
                        <a:rPr lang="el-GR" sz="1350" i="1">
                          <a:solidFill>
                            <a:prstClr val="black"/>
                          </a:solidFill>
                          <a:latin typeface="Cambria Math" panose="02040503050406030204" pitchFamily="18" charset="0"/>
                          <a:ea typeface="Cambria Math" panose="02040503050406030204" pitchFamily="18" charset="0"/>
                        </a:rPr>
                        <m:t>Ω</m:t>
                      </m:r>
                      <m:r>
                        <a:rPr lang="en-US" sz="1350" i="1" baseline="-25000">
                          <a:solidFill>
                            <a:prstClr val="black"/>
                          </a:solidFill>
                          <a:latin typeface="Cambria Math" panose="02040503050406030204" pitchFamily="18" charset="0"/>
                          <a:ea typeface="Cambria Math" panose="02040503050406030204" pitchFamily="18" charset="0"/>
                        </a:rPr>
                        <m:t>𝑒</m:t>
                      </m:r>
                    </m:oMath>
                  </m:oMathPara>
                </a14:m>
                <a:endParaRPr lang="en-US" sz="1350" baseline="-25000" dirty="0">
                  <a:solidFill>
                    <a:prstClr val="black"/>
                  </a:solidFill>
                  <a:latin typeface="Times New Roman"/>
                  <a:ea typeface="Cambria Math" panose="02040503050406030204" pitchFamily="18" charset="0"/>
                </a:endParaRPr>
              </a:p>
              <a:p>
                <a:pPr defTabSz="685800"/>
                <a:endParaRPr lang="en-US" sz="1350" dirty="0">
                  <a:solidFill>
                    <a:prstClr val="black"/>
                  </a:solidFill>
                  <a:latin typeface="Times New Roman"/>
                </a:endParaRPr>
              </a:p>
              <a:p>
                <a:pPr defTabSz="685800"/>
                <a:r>
                  <a:rPr lang="en-US" sz="1350" dirty="0">
                    <a:solidFill>
                      <a:prstClr val="black"/>
                    </a:solidFill>
                    <a:latin typeface="Times New Roman"/>
                  </a:rPr>
                  <a:t>              </a:t>
                </a:r>
              </a:p>
            </p:txBody>
          </p:sp>
        </mc:Choice>
        <mc:Fallback xmlns="">
          <p:sp>
            <p:nvSpPr>
              <p:cNvPr id="29" name="TextBox 28">
                <a:extLst>
                  <a:ext uri="{FF2B5EF4-FFF2-40B4-BE49-F238E27FC236}">
                    <a16:creationId xmlns:a16="http://schemas.microsoft.com/office/drawing/2014/main" id="{3D6AF8DD-5239-F954-D15D-2D47EF852BC5}"/>
                  </a:ext>
                </a:extLst>
              </p:cNvPr>
              <p:cNvSpPr txBox="1">
                <a:spLocks noRot="1" noChangeAspect="1" noMove="1" noResize="1" noEditPoints="1" noAdjustHandles="1" noChangeArrowheads="1" noChangeShapeType="1" noTextEdit="1"/>
              </p:cNvSpPr>
              <p:nvPr/>
            </p:nvSpPr>
            <p:spPr>
              <a:xfrm>
                <a:off x="4414109" y="2252890"/>
                <a:ext cx="3035831" cy="618439"/>
              </a:xfrm>
              <a:prstGeom prst="rect">
                <a:avLst/>
              </a:prstGeom>
              <a:blipFill>
                <a:blip r:embed="rId5"/>
                <a:stretch>
                  <a:fillRect l="-10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0446E7-B156-341B-46AF-DAE15DEA0E1F}"/>
              </a:ext>
            </a:extLst>
          </p:cNvPr>
          <p:cNvSpPr txBox="1"/>
          <p:nvPr/>
        </p:nvSpPr>
        <p:spPr>
          <a:xfrm>
            <a:off x="1826052" y="5690562"/>
            <a:ext cx="720090" cy="300082"/>
          </a:xfrm>
          <a:prstGeom prst="rect">
            <a:avLst/>
          </a:prstGeom>
          <a:noFill/>
        </p:spPr>
        <p:txBody>
          <a:bodyPr wrap="square" rtlCol="0">
            <a:spAutoFit/>
          </a:bodyPr>
          <a:lstStyle/>
          <a:p>
            <a:pPr defTabSz="685800"/>
            <a:r>
              <a:rPr lang="en-US" sz="1350" b="1">
                <a:solidFill>
                  <a:prstClr val="white"/>
                </a:solidFill>
                <a:latin typeface="Times New Roman"/>
              </a:rPr>
              <a:t>1</a:t>
            </a:r>
          </a:p>
        </p:txBody>
      </p:sp>
      <p:pic>
        <p:nvPicPr>
          <p:cNvPr id="11" name="Picture 10">
            <a:extLst>
              <a:ext uri="{FF2B5EF4-FFF2-40B4-BE49-F238E27FC236}">
                <a16:creationId xmlns:a16="http://schemas.microsoft.com/office/drawing/2014/main" id="{31B03749-C878-EDF1-89DF-F45CEC57BF32}"/>
              </a:ext>
            </a:extLst>
          </p:cNvPr>
          <p:cNvPicPr>
            <a:picLocks noChangeAspect="1"/>
          </p:cNvPicPr>
          <p:nvPr/>
        </p:nvPicPr>
        <p:blipFill>
          <a:blip r:embed="rId6"/>
          <a:stretch>
            <a:fillRect/>
          </a:stretch>
        </p:blipFill>
        <p:spPr>
          <a:xfrm>
            <a:off x="8421473" y="711579"/>
            <a:ext cx="2103302" cy="23852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03186D-A0DD-7FA6-CD3E-B1A637357FDA}"/>
                  </a:ext>
                </a:extLst>
              </p:cNvPr>
              <p:cNvSpPr txBox="1"/>
              <p:nvPr/>
            </p:nvSpPr>
            <p:spPr>
              <a:xfrm>
                <a:off x="9394024" y="2215400"/>
                <a:ext cx="1209124" cy="402931"/>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𝐽</m:t>
                          </m:r>
                        </m:e>
                      </m:acc>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𝐽</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𝑧</m:t>
                          </m:r>
                        </m:e>
                      </m:acc>
                    </m:oMath>
                  </m:oMathPara>
                </a14:m>
                <a:endParaRPr lang="en-US">
                  <a:solidFill>
                    <a:prstClr val="black"/>
                  </a:solidFill>
                  <a:latin typeface="Times New Roman"/>
                </a:endParaRPr>
              </a:p>
            </p:txBody>
          </p:sp>
        </mc:Choice>
        <mc:Fallback xmlns="">
          <p:sp>
            <p:nvSpPr>
              <p:cNvPr id="12" name="TextBox 11">
                <a:extLst>
                  <a:ext uri="{FF2B5EF4-FFF2-40B4-BE49-F238E27FC236}">
                    <a16:creationId xmlns:a16="http://schemas.microsoft.com/office/drawing/2014/main" id="{8203186D-A0DD-7FA6-CD3E-B1A637357FDA}"/>
                  </a:ext>
                </a:extLst>
              </p:cNvPr>
              <p:cNvSpPr txBox="1">
                <a:spLocks noRot="1" noChangeAspect="1" noMove="1" noResize="1" noEditPoints="1" noAdjustHandles="1" noChangeArrowheads="1" noChangeShapeType="1" noTextEdit="1"/>
              </p:cNvSpPr>
              <p:nvPr/>
            </p:nvSpPr>
            <p:spPr>
              <a:xfrm>
                <a:off x="9394024" y="2215400"/>
                <a:ext cx="1209124" cy="402931"/>
              </a:xfrm>
              <a:prstGeom prst="rect">
                <a:avLst/>
              </a:prstGeom>
              <a:blipFill>
                <a:blip r:embed="rId9"/>
                <a:stretch>
                  <a:fillRect t="-20896" r="-3535" b="-1044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AB4C76-1D23-BBEF-2E3E-BF6ECC9C376E}"/>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2 	</a:t>
            </a:r>
          </a:p>
        </p:txBody>
      </p:sp>
      <p:pic>
        <p:nvPicPr>
          <p:cNvPr id="3" name="Picture 2">
            <a:extLst>
              <a:ext uri="{FF2B5EF4-FFF2-40B4-BE49-F238E27FC236}">
                <a16:creationId xmlns:a16="http://schemas.microsoft.com/office/drawing/2014/main" id="{E6F509A4-BF77-134D-4F5C-9D294843B9C0}"/>
              </a:ext>
            </a:extLst>
          </p:cNvPr>
          <p:cNvPicPr>
            <a:picLocks noChangeAspect="1"/>
          </p:cNvPicPr>
          <p:nvPr/>
        </p:nvPicPr>
        <p:blipFill>
          <a:blip r:embed="rId10"/>
          <a:stretch>
            <a:fillRect/>
          </a:stretch>
        </p:blipFill>
        <p:spPr>
          <a:xfrm>
            <a:off x="-1330" y="6398262"/>
            <a:ext cx="821094" cy="459737"/>
          </a:xfrm>
          <a:prstGeom prst="rect">
            <a:avLst/>
          </a:prstGeom>
        </p:spPr>
      </p:pic>
    </p:spTree>
    <p:extLst>
      <p:ext uri="{BB962C8B-B14F-4D97-AF65-F5344CB8AC3E}">
        <p14:creationId xmlns:p14="http://schemas.microsoft.com/office/powerpoint/2010/main" val="328158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400" b="1" dirty="0">
                <a:solidFill>
                  <a:srgbClr val="007CB7">
                    <a:lumMod val="75000"/>
                  </a:srgbClr>
                </a:solidFill>
                <a:latin typeface="Amasis MT Pro Medium"/>
                <a:cs typeface="Times New Roman"/>
              </a:rPr>
              <a:t>UCNA + Geant4 setup</a:t>
            </a:r>
          </a:p>
          <a:p>
            <a:pPr defTabSz="457200"/>
            <a:r>
              <a:rPr lang="en-US" sz="2400" dirty="0">
                <a:solidFill>
                  <a:srgbClr val="007CB7">
                    <a:lumMod val="75000"/>
                  </a:srgbClr>
                </a:solidFill>
                <a:latin typeface="Amasis MT Pro Medium"/>
                <a:cs typeface="Times New Roman"/>
              </a:rPr>
              <a:t>Different configurations for scattering measurements</a:t>
            </a:r>
            <a:endParaRPr lang="en-US" sz="2400" dirty="0">
              <a:solidFill>
                <a:srgbClr val="007CB7">
                  <a:lumMod val="75000"/>
                </a:srgbClr>
              </a:solidFill>
              <a:latin typeface="Amasis MT Pro Medium"/>
            </a:endParaRPr>
          </a:p>
        </p:txBody>
      </p:sp>
      <p:sp>
        <p:nvSpPr>
          <p:cNvPr id="6" name="TextBox 5">
            <a:extLst>
              <a:ext uri="{FF2B5EF4-FFF2-40B4-BE49-F238E27FC236}">
                <a16:creationId xmlns:a16="http://schemas.microsoft.com/office/drawing/2014/main" id="{D85601F2-CC8B-BCE3-33D6-46CBFE55A6B9}"/>
              </a:ext>
            </a:extLst>
          </p:cNvPr>
          <p:cNvSpPr txBox="1"/>
          <p:nvPr/>
        </p:nvSpPr>
        <p:spPr>
          <a:xfrm>
            <a:off x="1524000" y="6500978"/>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8 	</a:t>
            </a:r>
          </a:p>
        </p:txBody>
      </p:sp>
      <p:sp>
        <p:nvSpPr>
          <p:cNvPr id="2" name="TextBox 1">
            <a:extLst>
              <a:ext uri="{FF2B5EF4-FFF2-40B4-BE49-F238E27FC236}">
                <a16:creationId xmlns:a16="http://schemas.microsoft.com/office/drawing/2014/main" id="{A201C585-219E-180B-F076-4FBD3FAA451A}"/>
              </a:ext>
            </a:extLst>
          </p:cNvPr>
          <p:cNvSpPr txBox="1"/>
          <p:nvPr/>
        </p:nvSpPr>
        <p:spPr>
          <a:xfrm>
            <a:off x="2158637" y="974011"/>
            <a:ext cx="3611428" cy="923330"/>
          </a:xfrm>
          <a:prstGeom prst="rect">
            <a:avLst/>
          </a:prstGeom>
          <a:noFill/>
        </p:spPr>
        <p:txBody>
          <a:bodyPr wrap="square" rtlCol="0">
            <a:spAutoFit/>
          </a:bodyPr>
          <a:lstStyle/>
          <a:p>
            <a:pPr marL="285750" indent="-285750" defTabSz="457200">
              <a:buFontTx/>
              <a:buChar char="-"/>
            </a:pPr>
            <a:r>
              <a:rPr lang="en-US" b="1" dirty="0">
                <a:solidFill>
                  <a:schemeClr val="accent1"/>
                </a:solidFill>
                <a:latin typeface="Amasis MT Pro Light" panose="02040304050005020304" pitchFamily="18" charset="0"/>
              </a:rPr>
              <a:t>Endcap foils </a:t>
            </a:r>
          </a:p>
          <a:p>
            <a:pPr defTabSz="457200"/>
            <a:r>
              <a:rPr lang="en-US" dirty="0">
                <a:solidFill>
                  <a:prstClr val="black"/>
                </a:solidFill>
                <a:latin typeface="Times New Roman"/>
              </a:rPr>
              <a:t>		</a:t>
            </a:r>
            <a:r>
              <a:rPr lang="en-US" sz="1600" dirty="0">
                <a:solidFill>
                  <a:schemeClr val="bg1">
                    <a:lumMod val="85000"/>
                  </a:schemeClr>
                </a:solidFill>
                <a:latin typeface="Times New Roman"/>
              </a:rPr>
              <a:t>- uniform field region</a:t>
            </a:r>
          </a:p>
          <a:p>
            <a:pPr defTabSz="457200"/>
            <a:r>
              <a:rPr lang="en-US" sz="1600" dirty="0">
                <a:solidFill>
                  <a:schemeClr val="bg1">
                    <a:lumMod val="85000"/>
                  </a:schemeClr>
                </a:solidFill>
                <a:latin typeface="Times New Roman"/>
              </a:rPr>
              <a:t>		</a:t>
            </a:r>
            <a:r>
              <a:rPr lang="en-US" sz="1600" dirty="0">
                <a:latin typeface="Times New Roman"/>
              </a:rPr>
              <a:t>- field expansion region</a:t>
            </a:r>
          </a:p>
        </p:txBody>
      </p:sp>
      <p:sp>
        <p:nvSpPr>
          <p:cNvPr id="8" name="TextBox 7">
            <a:extLst>
              <a:ext uri="{FF2B5EF4-FFF2-40B4-BE49-F238E27FC236}">
                <a16:creationId xmlns:a16="http://schemas.microsoft.com/office/drawing/2014/main" id="{B8DC3294-58F2-628E-3058-AFF9F1A893B5}"/>
              </a:ext>
            </a:extLst>
          </p:cNvPr>
          <p:cNvSpPr txBox="1"/>
          <p:nvPr/>
        </p:nvSpPr>
        <p:spPr>
          <a:xfrm>
            <a:off x="6421937" y="994927"/>
            <a:ext cx="3611428" cy="1138773"/>
          </a:xfrm>
          <a:prstGeom prst="rect">
            <a:avLst/>
          </a:prstGeom>
          <a:noFill/>
        </p:spPr>
        <p:txBody>
          <a:bodyPr wrap="square" rtlCol="0">
            <a:spAutoFit/>
          </a:bodyPr>
          <a:lstStyle/>
          <a:p>
            <a:pPr marL="285750" indent="-285750" defTabSz="457200">
              <a:buFontTx/>
              <a:buChar char="-"/>
            </a:pPr>
            <a:r>
              <a:rPr lang="en-US" b="1" dirty="0">
                <a:solidFill>
                  <a:srgbClr val="0C377B"/>
                </a:solidFill>
                <a:latin typeface="Amasis MT Pro Light" panose="02040304050005020304" pitchFamily="18" charset="0"/>
              </a:rPr>
              <a:t>Source holder foils </a:t>
            </a:r>
          </a:p>
          <a:p>
            <a:pPr defTabSz="457200"/>
            <a:r>
              <a:rPr lang="en-US" dirty="0">
                <a:solidFill>
                  <a:prstClr val="black"/>
                </a:solidFill>
                <a:latin typeface="Times New Roman"/>
              </a:rPr>
              <a:t>	</a:t>
            </a:r>
            <a:r>
              <a:rPr lang="en-US" sz="1600" dirty="0">
                <a:latin typeface="Times New Roman"/>
              </a:rPr>
              <a:t>-  Mylar of 0.5-micron thickness</a:t>
            </a:r>
          </a:p>
          <a:p>
            <a:pPr defTabSz="457200"/>
            <a:r>
              <a:rPr lang="en-US" sz="1600" dirty="0">
                <a:latin typeface="Times New Roman"/>
              </a:rPr>
              <a:t>	-  6F-6F 0f 120 nm thickness,</a:t>
            </a:r>
          </a:p>
          <a:p>
            <a:pPr defTabSz="457200"/>
            <a:r>
              <a:rPr lang="en-US" sz="1600" dirty="0">
                <a:latin typeface="Times New Roman"/>
              </a:rPr>
              <a:t>	</a:t>
            </a:r>
            <a:r>
              <a:rPr lang="en-US" sz="1600" dirty="0">
                <a:solidFill>
                  <a:schemeClr val="bg1">
                    <a:lumMod val="85000"/>
                  </a:schemeClr>
                </a:solidFill>
                <a:latin typeface="Times New Roman"/>
              </a:rPr>
              <a:t>- Graphite</a:t>
            </a:r>
          </a:p>
        </p:txBody>
      </p:sp>
      <p:sp>
        <p:nvSpPr>
          <p:cNvPr id="10" name="TextBox 9">
            <a:extLst>
              <a:ext uri="{FF2B5EF4-FFF2-40B4-BE49-F238E27FC236}">
                <a16:creationId xmlns:a16="http://schemas.microsoft.com/office/drawing/2014/main" id="{CC510F64-45D0-DE18-1411-CA08CA7E0E8A}"/>
              </a:ext>
            </a:extLst>
          </p:cNvPr>
          <p:cNvSpPr txBox="1"/>
          <p:nvPr/>
        </p:nvSpPr>
        <p:spPr>
          <a:xfrm>
            <a:off x="2312544" y="5710290"/>
            <a:ext cx="5643505" cy="461665"/>
          </a:xfrm>
          <a:prstGeom prst="rect">
            <a:avLst/>
          </a:prstGeom>
          <a:noFill/>
        </p:spPr>
        <p:txBody>
          <a:bodyPr wrap="square" rtlCol="0">
            <a:spAutoFit/>
          </a:bodyPr>
          <a:lstStyle/>
          <a:p>
            <a:pPr algn="ctr" defTabSz="685800"/>
            <a:r>
              <a:rPr lang="en-US" sz="1200" i="1" dirty="0">
                <a:solidFill>
                  <a:prstClr val="black"/>
                </a:solidFill>
                <a:latin typeface="Times New Roman"/>
              </a:rPr>
              <a:t>Fig : Geant4 simulations representation for base setup of UCNA+ experiment with endcap foil in the uniform field expansion region of </a:t>
            </a:r>
            <a:r>
              <a:rPr lang="en-US" sz="1200" i="1" dirty="0" err="1">
                <a:solidFill>
                  <a:prstClr val="black"/>
                </a:solidFill>
                <a:latin typeface="Times New Roman"/>
              </a:rPr>
              <a:t>Bz</a:t>
            </a:r>
            <a:r>
              <a:rPr lang="en-US" sz="1200" i="1" dirty="0">
                <a:solidFill>
                  <a:prstClr val="black"/>
                </a:solidFill>
                <a:latin typeface="Times New Roman"/>
              </a:rPr>
              <a:t> = 0.6 T.</a:t>
            </a:r>
          </a:p>
        </p:txBody>
      </p:sp>
      <p:pic>
        <p:nvPicPr>
          <p:cNvPr id="5" name="Picture 4">
            <a:extLst>
              <a:ext uri="{FF2B5EF4-FFF2-40B4-BE49-F238E27FC236}">
                <a16:creationId xmlns:a16="http://schemas.microsoft.com/office/drawing/2014/main" id="{1B4A218D-9924-8273-5C66-00648B8C91BF}"/>
              </a:ext>
            </a:extLst>
          </p:cNvPr>
          <p:cNvPicPr>
            <a:picLocks noChangeAspect="1"/>
          </p:cNvPicPr>
          <p:nvPr/>
        </p:nvPicPr>
        <p:blipFill>
          <a:blip r:embed="rId2"/>
          <a:stretch>
            <a:fillRect/>
          </a:stretch>
        </p:blipFill>
        <p:spPr>
          <a:xfrm>
            <a:off x="2312544" y="2037615"/>
            <a:ext cx="6469317" cy="3603599"/>
          </a:xfrm>
          <a:prstGeom prst="rect">
            <a:avLst/>
          </a:prstGeom>
          <a:effectLst/>
        </p:spPr>
      </p:pic>
      <p:sp>
        <p:nvSpPr>
          <p:cNvPr id="3" name="Cylinder 2">
            <a:extLst>
              <a:ext uri="{FF2B5EF4-FFF2-40B4-BE49-F238E27FC236}">
                <a16:creationId xmlns:a16="http://schemas.microsoft.com/office/drawing/2014/main" id="{25D3CF94-742E-08AD-CF21-0D1B437E0C0C}"/>
              </a:ext>
            </a:extLst>
          </p:cNvPr>
          <p:cNvSpPr/>
          <p:nvPr/>
        </p:nvSpPr>
        <p:spPr>
          <a:xfrm rot="5400000">
            <a:off x="5220621" y="3757326"/>
            <a:ext cx="528116" cy="63795"/>
          </a:xfrm>
          <a:prstGeom prst="can">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0962BCAA-62CD-8FFC-B22E-159E9F1A6E43}"/>
              </a:ext>
            </a:extLst>
          </p:cNvPr>
          <p:cNvSpPr/>
          <p:nvPr/>
        </p:nvSpPr>
        <p:spPr>
          <a:xfrm rot="5400000">
            <a:off x="7369778" y="3739617"/>
            <a:ext cx="1026738" cy="145803"/>
          </a:xfrm>
          <a:prstGeom prst="can">
            <a:avLst>
              <a:gd name="adj" fmla="val 50000"/>
            </a:avLst>
          </a:prstGeom>
          <a:solidFill>
            <a:srgbClr val="FFC000"/>
          </a:solidFill>
          <a:ln>
            <a:solidFill>
              <a:srgbClr val="FFCC99"/>
            </a:solidFill>
          </a:ln>
          <a:scene3d>
            <a:camera prst="perspective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27D6A40-B1EC-13D8-822F-7AA345C26364}"/>
              </a:ext>
            </a:extLst>
          </p:cNvPr>
          <p:cNvCxnSpPr/>
          <p:nvPr/>
        </p:nvCxnSpPr>
        <p:spPr>
          <a:xfrm flipV="1">
            <a:off x="7652657" y="4408714"/>
            <a:ext cx="230490" cy="130629"/>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77AAB63-9E71-F4F6-34BE-9F9D381A8BCE}"/>
              </a:ext>
            </a:extLst>
          </p:cNvPr>
          <p:cNvSpPr/>
          <p:nvPr/>
        </p:nvSpPr>
        <p:spPr>
          <a:xfrm rot="4129006" flipV="1">
            <a:off x="7535838" y="4309639"/>
            <a:ext cx="430058" cy="45719"/>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ECCCE68F-1C74-FF3C-1AB5-0997D3EED40A}"/>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2654477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51BA0-1233-C3C4-460D-01B1649C2789}"/>
              </a:ext>
            </a:extLst>
          </p:cNvPr>
          <p:cNvSpPr txBox="1"/>
          <p:nvPr/>
        </p:nvSpPr>
        <p:spPr>
          <a:xfrm>
            <a:off x="343903" y="231423"/>
            <a:ext cx="109394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600" dirty="0">
                <a:solidFill>
                  <a:schemeClr val="bg1"/>
                </a:solidFill>
                <a:latin typeface="Amasis MT Pro Medium"/>
                <a:cs typeface="Times New Roman"/>
              </a:rPr>
              <a:t>UCNA+ simulation results for backscattering systematics using 113 Sn</a:t>
            </a:r>
            <a:endParaRPr lang="en-US" sz="2600" dirty="0">
              <a:solidFill>
                <a:schemeClr val="bg1"/>
              </a:solidFill>
              <a:latin typeface="Amasis MT Pro Medium"/>
            </a:endParaRPr>
          </a:p>
        </p:txBody>
      </p:sp>
      <p:sp>
        <p:nvSpPr>
          <p:cNvPr id="4" name="TextBox 3">
            <a:extLst>
              <a:ext uri="{FF2B5EF4-FFF2-40B4-BE49-F238E27FC236}">
                <a16:creationId xmlns:a16="http://schemas.microsoft.com/office/drawing/2014/main" id="{5C611FB2-D222-F448-7FDE-AEF4F6B6A220}"/>
              </a:ext>
            </a:extLst>
          </p:cNvPr>
          <p:cNvSpPr txBox="1"/>
          <p:nvPr/>
        </p:nvSpPr>
        <p:spPr>
          <a:xfrm>
            <a:off x="2167310" y="2892106"/>
            <a:ext cx="7130478" cy="3416320"/>
          </a:xfrm>
          <a:prstGeom prst="rect">
            <a:avLst/>
          </a:prstGeom>
          <a:noFill/>
        </p:spPr>
        <p:txBody>
          <a:bodyPr wrap="none" rtlCol="0">
            <a:spAutoFit/>
          </a:bodyPr>
          <a:lstStyle/>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Change in ratios of back-scattered events</a:t>
            </a:r>
            <a:endParaRPr lang="en-US" sz="3600" b="1" dirty="0">
              <a:solidFill>
                <a:srgbClr val="CCFFCC"/>
              </a:solidFill>
              <a:latin typeface="Aldhabi" panose="01000000000000000000" pitchFamily="2" charset="-78"/>
              <a:cs typeface="Aldhabi" panose="01000000000000000000" pitchFamily="2" charset="-78"/>
            </a:endParaRPr>
          </a:p>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Change in average energy deposition with time of flight</a:t>
            </a:r>
          </a:p>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Change in Physics models and step-size in simulations</a:t>
            </a:r>
            <a:br>
              <a:rPr lang="en-US" sz="3600" dirty="0">
                <a:solidFill>
                  <a:srgbClr val="CCFFCC"/>
                </a:solidFill>
                <a:latin typeface="Aldhabi" panose="01000000000000000000" pitchFamily="2" charset="-78"/>
                <a:cs typeface="Aldhabi" panose="01000000000000000000" pitchFamily="2" charset="-78"/>
              </a:rPr>
            </a:br>
            <a:br>
              <a:rPr lang="en-US" sz="3600" dirty="0">
                <a:solidFill>
                  <a:srgbClr val="CCFFCC"/>
                </a:solidFill>
                <a:latin typeface="Aldhabi" panose="01000000000000000000" pitchFamily="2" charset="-78"/>
                <a:cs typeface="Aldhabi" panose="01000000000000000000" pitchFamily="2" charset="-78"/>
              </a:rPr>
            </a:br>
            <a:br>
              <a:rPr lang="en-US" sz="3600" dirty="0">
                <a:solidFill>
                  <a:srgbClr val="CCFFCC"/>
                </a:solidFill>
                <a:latin typeface="Aldhabi" panose="01000000000000000000" pitchFamily="2" charset="-78"/>
                <a:cs typeface="Aldhabi" panose="01000000000000000000" pitchFamily="2" charset="-78"/>
              </a:rPr>
            </a:br>
            <a:r>
              <a:rPr lang="en-US" sz="3600" dirty="0">
                <a:solidFill>
                  <a:srgbClr val="CCFFCC"/>
                </a:solidFill>
                <a:latin typeface="Aldhabi" panose="01000000000000000000" pitchFamily="2" charset="-78"/>
                <a:cs typeface="Aldhabi" panose="01000000000000000000" pitchFamily="2" charset="-78"/>
              </a:rPr>
              <a:t> </a:t>
            </a:r>
          </a:p>
        </p:txBody>
      </p:sp>
      <p:sp>
        <p:nvSpPr>
          <p:cNvPr id="5" name="TextBox 4">
            <a:extLst>
              <a:ext uri="{FF2B5EF4-FFF2-40B4-BE49-F238E27FC236}">
                <a16:creationId xmlns:a16="http://schemas.microsoft.com/office/drawing/2014/main" id="{916AA872-4AE5-C3CD-67ED-9208445CAC9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9 	</a:t>
            </a:r>
          </a:p>
        </p:txBody>
      </p:sp>
      <p:sp>
        <p:nvSpPr>
          <p:cNvPr id="3" name="TextBox 2">
            <a:extLst>
              <a:ext uri="{FF2B5EF4-FFF2-40B4-BE49-F238E27FC236}">
                <a16:creationId xmlns:a16="http://schemas.microsoft.com/office/drawing/2014/main" id="{7961E648-91A1-101D-D3F4-5705F528135B}"/>
              </a:ext>
            </a:extLst>
          </p:cNvPr>
          <p:cNvSpPr txBox="1"/>
          <p:nvPr/>
        </p:nvSpPr>
        <p:spPr>
          <a:xfrm>
            <a:off x="1959082" y="873096"/>
            <a:ext cx="3342261" cy="338554"/>
          </a:xfrm>
          <a:prstGeom prst="rect">
            <a:avLst/>
          </a:prstGeom>
          <a:noFill/>
        </p:spPr>
        <p:txBody>
          <a:bodyPr wrap="square" rtlCol="0">
            <a:spAutoFit/>
          </a:bodyPr>
          <a:lstStyle/>
          <a:p>
            <a:pPr defTabSz="457200"/>
            <a:r>
              <a:rPr lang="en-US" sz="1600" dirty="0">
                <a:solidFill>
                  <a:schemeClr val="bg1">
                    <a:lumMod val="95000"/>
                  </a:schemeClr>
                </a:solidFill>
                <a:latin typeface="Times New Roman"/>
              </a:rPr>
              <a:t>Geant4 Version </a:t>
            </a:r>
          </a:p>
        </p:txBody>
      </p:sp>
      <p:pic>
        <p:nvPicPr>
          <p:cNvPr id="6" name="Picture 5">
            <a:extLst>
              <a:ext uri="{FF2B5EF4-FFF2-40B4-BE49-F238E27FC236}">
                <a16:creationId xmlns:a16="http://schemas.microsoft.com/office/drawing/2014/main" id="{1C8953C5-6100-E166-38BA-658A71410245}"/>
              </a:ext>
            </a:extLst>
          </p:cNvPr>
          <p:cNvPicPr>
            <a:picLocks noChangeAspect="1"/>
          </p:cNvPicPr>
          <p:nvPr/>
        </p:nvPicPr>
        <p:blipFill>
          <a:blip r:embed="rId3"/>
          <a:stretch>
            <a:fillRect/>
          </a:stretch>
        </p:blipFill>
        <p:spPr>
          <a:xfrm>
            <a:off x="-1330" y="6398262"/>
            <a:ext cx="821094" cy="459737"/>
          </a:xfrm>
          <a:prstGeom prst="rect">
            <a:avLst/>
          </a:prstGeom>
        </p:spPr>
      </p:pic>
      <p:sp>
        <p:nvSpPr>
          <p:cNvPr id="7" name="TextBox 6">
            <a:extLst>
              <a:ext uri="{FF2B5EF4-FFF2-40B4-BE49-F238E27FC236}">
                <a16:creationId xmlns:a16="http://schemas.microsoft.com/office/drawing/2014/main" id="{45D48F22-9B71-18E5-10E0-6DE218D2D8F9}"/>
              </a:ext>
            </a:extLst>
          </p:cNvPr>
          <p:cNvSpPr txBox="1"/>
          <p:nvPr/>
        </p:nvSpPr>
        <p:spPr>
          <a:xfrm>
            <a:off x="1162756" y="2002554"/>
            <a:ext cx="9776694" cy="646331"/>
          </a:xfrm>
          <a:prstGeom prst="rect">
            <a:avLst/>
          </a:prstGeom>
          <a:noFill/>
        </p:spPr>
        <p:txBody>
          <a:bodyPr wrap="square" rtlCol="0">
            <a:spAutoFit/>
          </a:bodyPr>
          <a:lstStyle/>
          <a:p>
            <a:r>
              <a:rPr lang="en-US" b="1" dirty="0">
                <a:solidFill>
                  <a:schemeClr val="bg1"/>
                </a:solidFill>
                <a:latin typeface="Amasis MT Pro" panose="02040504050005020304" pitchFamily="18" charset="0"/>
              </a:rPr>
              <a:t>GOAL :  establish reliable predictions on uncertainties of back-scattering changes &lt; 10 %</a:t>
            </a:r>
          </a:p>
        </p:txBody>
      </p:sp>
    </p:spTree>
    <p:extLst>
      <p:ext uri="{BB962C8B-B14F-4D97-AF65-F5344CB8AC3E}">
        <p14:creationId xmlns:p14="http://schemas.microsoft.com/office/powerpoint/2010/main" val="404818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177B3-C6F4-F7C4-288C-6AB2CCDCD069}"/>
              </a:ext>
            </a:extLst>
          </p:cNvPr>
          <p:cNvPicPr>
            <a:picLocks noChangeAspect="1"/>
          </p:cNvPicPr>
          <p:nvPr/>
        </p:nvPicPr>
        <p:blipFill>
          <a:blip r:embed="rId3"/>
          <a:stretch>
            <a:fillRect/>
          </a:stretch>
        </p:blipFill>
        <p:spPr>
          <a:xfrm>
            <a:off x="2665618" y="647700"/>
            <a:ext cx="6725138" cy="5383802"/>
          </a:xfrm>
          <a:prstGeom prst="rect">
            <a:avLst/>
          </a:prstGeom>
        </p:spPr>
      </p:pic>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total rate of detection </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different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0" y="5986520"/>
            <a:ext cx="12192000"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total events detected in detector 1 to detector 2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10 	</a:t>
            </a:r>
          </a:p>
        </p:txBody>
      </p:sp>
      <p:pic>
        <p:nvPicPr>
          <p:cNvPr id="8" name="Picture 7">
            <a:extLst>
              <a:ext uri="{FF2B5EF4-FFF2-40B4-BE49-F238E27FC236}">
                <a16:creationId xmlns:a16="http://schemas.microsoft.com/office/drawing/2014/main" id="{7CD2CE4E-8021-830F-2892-FBE4C4832E49}"/>
              </a:ext>
            </a:extLst>
          </p:cNvPr>
          <p:cNvPicPr>
            <a:picLocks noChangeAspect="1"/>
          </p:cNvPicPr>
          <p:nvPr/>
        </p:nvPicPr>
        <p:blipFill>
          <a:blip r:embed="rId4"/>
          <a:stretch>
            <a:fillRect/>
          </a:stretch>
        </p:blipFill>
        <p:spPr>
          <a:xfrm>
            <a:off x="3888769" y="4648340"/>
            <a:ext cx="1200206" cy="668550"/>
          </a:xfrm>
          <a:prstGeom prst="rect">
            <a:avLst/>
          </a:prstGeom>
          <a:effectLst/>
        </p:spPr>
      </p:pic>
      <p:sp>
        <p:nvSpPr>
          <p:cNvPr id="9" name="Cylinder 8">
            <a:extLst>
              <a:ext uri="{FF2B5EF4-FFF2-40B4-BE49-F238E27FC236}">
                <a16:creationId xmlns:a16="http://schemas.microsoft.com/office/drawing/2014/main" id="{C8B45EA5-10F5-11C5-41D3-2E982AE436D0}"/>
              </a:ext>
            </a:extLst>
          </p:cNvPr>
          <p:cNvSpPr/>
          <p:nvPr/>
        </p:nvSpPr>
        <p:spPr>
          <a:xfrm rot="5400000" flipV="1">
            <a:off x="4356349" y="4951635"/>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FB38D65-0ABD-23DA-9DCA-CEBEADFB3C8B}"/>
              </a:ext>
            </a:extLst>
          </p:cNvPr>
          <p:cNvPicPr>
            <a:picLocks noChangeAspect="1"/>
          </p:cNvPicPr>
          <p:nvPr/>
        </p:nvPicPr>
        <p:blipFill>
          <a:blip r:embed="rId5"/>
          <a:stretch>
            <a:fillRect/>
          </a:stretch>
        </p:blipFill>
        <p:spPr>
          <a:xfrm>
            <a:off x="5801938" y="4662365"/>
            <a:ext cx="1250725" cy="654525"/>
          </a:xfrm>
          <a:prstGeom prst="rect">
            <a:avLst/>
          </a:prstGeom>
        </p:spPr>
      </p:pic>
      <p:pic>
        <p:nvPicPr>
          <p:cNvPr id="18" name="Picture 17">
            <a:extLst>
              <a:ext uri="{FF2B5EF4-FFF2-40B4-BE49-F238E27FC236}">
                <a16:creationId xmlns:a16="http://schemas.microsoft.com/office/drawing/2014/main" id="{EA99638B-5CE3-82F1-4850-817ED48FD33B}"/>
              </a:ext>
            </a:extLst>
          </p:cNvPr>
          <p:cNvPicPr>
            <a:picLocks noChangeAspect="1"/>
          </p:cNvPicPr>
          <p:nvPr/>
        </p:nvPicPr>
        <p:blipFill>
          <a:blip r:embed="rId6"/>
          <a:stretch>
            <a:fillRect/>
          </a:stretch>
        </p:blipFill>
        <p:spPr>
          <a:xfrm>
            <a:off x="7883760" y="4744442"/>
            <a:ext cx="1287760" cy="679432"/>
          </a:xfrm>
          <a:prstGeom prst="rect">
            <a:avLst/>
          </a:prstGeom>
        </p:spPr>
      </p:pic>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7"/>
          <a:stretch>
            <a:fillRect/>
          </a:stretch>
        </p:blipFill>
        <p:spPr>
          <a:xfrm>
            <a:off x="-1330" y="6398262"/>
            <a:ext cx="821094" cy="459737"/>
          </a:xfrm>
          <a:prstGeom prst="rect">
            <a:avLst/>
          </a:prstGeom>
        </p:spPr>
      </p:pic>
      <p:sp>
        <p:nvSpPr>
          <p:cNvPr id="11" name="TextBox 10">
            <a:extLst>
              <a:ext uri="{FF2B5EF4-FFF2-40B4-BE49-F238E27FC236}">
                <a16:creationId xmlns:a16="http://schemas.microsoft.com/office/drawing/2014/main" id="{4C1E93A4-9D09-421C-6CC4-0DD72F45D81B}"/>
              </a:ext>
            </a:extLst>
          </p:cNvPr>
          <p:cNvSpPr txBox="1"/>
          <p:nvPr/>
        </p:nvSpPr>
        <p:spPr>
          <a:xfrm>
            <a:off x="9534313" y="2551149"/>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4D9B50-F556-40FF-761F-8E5CE4035526}"/>
                  </a:ext>
                </a:extLst>
              </p:cNvPr>
              <p:cNvSpPr txBox="1"/>
              <p:nvPr/>
            </p:nvSpPr>
            <p:spPr>
              <a:xfrm>
                <a:off x="5306084" y="2848094"/>
                <a:ext cx="18752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𝑹</m:t>
                      </m:r>
                      <m:r>
                        <a:rPr lang="en-US" sz="1600" b="1" i="1" baseline="-25000">
                          <a:solidFill>
                            <a:srgbClr val="C00000"/>
                          </a:solidFill>
                          <a:latin typeface="Cambria Math" panose="02040503050406030204" pitchFamily="18" charset="0"/>
                          <a:ea typeface="Cambria Math" panose="02040503050406030204" pitchFamily="18" charset="0"/>
                        </a:rPr>
                        <m:t>𝟏</m:t>
                      </m:r>
                      <m:r>
                        <a:rPr lang="en-US" sz="1600" b="1" i="1" baseline="-25000">
                          <a:solidFill>
                            <a:srgbClr val="C00000"/>
                          </a:solidFill>
                          <a:latin typeface="Cambria Math" panose="02040503050406030204" pitchFamily="18" charset="0"/>
                          <a:ea typeface="Cambria Math" panose="02040503050406030204" pitchFamily="18" charset="0"/>
                        </a:rPr>
                        <m:t>𝒇𝒐𝒊𝒍</m:t>
                      </m:r>
                      <m:r>
                        <a:rPr lang="en-US" sz="1600" b="1" i="1">
                          <a:solidFill>
                            <a:srgbClr val="C00000"/>
                          </a:solidFill>
                          <a:latin typeface="Cambria Math" panose="02040503050406030204" pitchFamily="18" charset="0"/>
                          <a:ea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𝟐</m:t>
                      </m:r>
                      <m:r>
                        <a:rPr lang="en-US" sz="1600" b="1" i="1">
                          <a:solidFill>
                            <a:srgbClr val="C00000"/>
                          </a:solidFill>
                          <a:latin typeface="Cambria Math" panose="02040503050406030204" pitchFamily="18" charset="0"/>
                          <a:ea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𝟓</m:t>
                      </m:r>
                      <m:r>
                        <a:rPr lang="en-US" sz="1600" b="1" i="1">
                          <a:solidFill>
                            <a:srgbClr val="C00000"/>
                          </a:solidFill>
                          <a:latin typeface="Cambria Math" panose="02040503050406030204" pitchFamily="18" charset="0"/>
                          <a:ea typeface="Cambria Math" panose="02040503050406030204" pitchFamily="18" charset="0"/>
                        </a:rPr>
                        <m:t> %</m:t>
                      </m:r>
                    </m:oMath>
                  </m:oMathPara>
                </a14:m>
                <a:endParaRPr lang="en-US" sz="1600" b="1" dirty="0">
                  <a:solidFill>
                    <a:srgbClr val="C00000"/>
                  </a:solidFill>
                </a:endParaRPr>
              </a:p>
            </p:txBody>
          </p:sp>
        </mc:Choice>
        <mc:Fallback xmlns="">
          <p:sp>
            <p:nvSpPr>
              <p:cNvPr id="13" name="TextBox 12">
                <a:extLst>
                  <a:ext uri="{FF2B5EF4-FFF2-40B4-BE49-F238E27FC236}">
                    <a16:creationId xmlns:a16="http://schemas.microsoft.com/office/drawing/2014/main" id="{344D9B50-F556-40FF-761F-8E5CE4035526}"/>
                  </a:ext>
                </a:extLst>
              </p:cNvPr>
              <p:cNvSpPr txBox="1">
                <a:spLocks noRot="1" noChangeAspect="1" noMove="1" noResize="1" noEditPoints="1" noAdjustHandles="1" noChangeArrowheads="1" noChangeShapeType="1" noTextEdit="1"/>
              </p:cNvSpPr>
              <p:nvPr/>
            </p:nvSpPr>
            <p:spPr>
              <a:xfrm>
                <a:off x="5306084" y="2848094"/>
                <a:ext cx="1875213" cy="338554"/>
              </a:xfrm>
              <a:prstGeom prst="rect">
                <a:avLst/>
              </a:prstGeom>
              <a:blipFill>
                <a:blip r:embed="rId8"/>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24731E-3052-D7BB-2561-DA723155CC53}"/>
                  </a:ext>
                </a:extLst>
              </p:cNvPr>
              <p:cNvSpPr txBox="1"/>
              <p:nvPr/>
            </p:nvSpPr>
            <p:spPr>
              <a:xfrm>
                <a:off x="3157520" y="3206889"/>
                <a:ext cx="61579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tx2">
                              <a:lumMod val="60000"/>
                              <a:lumOff val="40000"/>
                            </a:schemeClr>
                          </a:solidFill>
                          <a:latin typeface="Cambria Math" panose="02040503050406030204" pitchFamily="18" charset="0"/>
                          <a:ea typeface="Cambria Math" panose="02040503050406030204" pitchFamily="18" charset="0"/>
                        </a:rPr>
                        <m:t>∆</m:t>
                      </m:r>
                      <m:r>
                        <a:rPr lang="en-US" sz="1800" b="1" i="1" smtClean="0">
                          <a:solidFill>
                            <a:schemeClr val="tx2">
                              <a:lumMod val="60000"/>
                              <a:lumOff val="40000"/>
                            </a:schemeClr>
                          </a:solidFill>
                          <a:latin typeface="Cambria Math" panose="02040503050406030204" pitchFamily="18" charset="0"/>
                          <a:ea typeface="Cambria Math" panose="02040503050406030204" pitchFamily="18" charset="0"/>
                        </a:rPr>
                        <m:t>𝑹</m:t>
                      </m:r>
                      <m:r>
                        <a:rPr lang="en-US" sz="1800" b="1" i="1" baseline="-25000" smtClean="0">
                          <a:solidFill>
                            <a:schemeClr val="tx2">
                              <a:lumMod val="60000"/>
                              <a:lumOff val="40000"/>
                            </a:schemeClr>
                          </a:solidFill>
                          <a:latin typeface="Cambria Math" panose="02040503050406030204" pitchFamily="18" charset="0"/>
                          <a:ea typeface="Cambria Math" panose="02040503050406030204" pitchFamily="18" charset="0"/>
                        </a:rPr>
                        <m:t>𝟏</m:t>
                      </m:r>
                      <m:r>
                        <a:rPr lang="en-US" sz="1800" b="1" i="1" baseline="-25000" smtClean="0">
                          <a:solidFill>
                            <a:schemeClr val="tx2">
                              <a:lumMod val="60000"/>
                              <a:lumOff val="40000"/>
                            </a:schemeClr>
                          </a:solidFill>
                          <a:latin typeface="Cambria Math" panose="02040503050406030204" pitchFamily="18" charset="0"/>
                          <a:ea typeface="Cambria Math" panose="02040503050406030204" pitchFamily="18" charset="0"/>
                        </a:rPr>
                        <m:t>𝒇𝒐𝒊𝒍</m:t>
                      </m:r>
                      <m:r>
                        <a:rPr lang="en-US" sz="1800" b="1" i="1" smtClean="0">
                          <a:solidFill>
                            <a:schemeClr val="tx2">
                              <a:lumMod val="60000"/>
                              <a:lumOff val="40000"/>
                            </a:schemeClr>
                          </a:solidFill>
                          <a:latin typeface="Cambria Math" panose="02040503050406030204" pitchFamily="18" charset="0"/>
                          <a:ea typeface="Cambria Math" panose="02040503050406030204" pitchFamily="18" charset="0"/>
                        </a:rPr>
                        <m:t>~</m:t>
                      </m:r>
                      <m:r>
                        <a:rPr lang="en-US" sz="1800" b="1" i="1" smtClean="0">
                          <a:solidFill>
                            <a:schemeClr val="tx2">
                              <a:lumMod val="60000"/>
                              <a:lumOff val="40000"/>
                            </a:schemeClr>
                          </a:solidFill>
                          <a:latin typeface="Cambria Math" panose="02040503050406030204" pitchFamily="18" charset="0"/>
                          <a:ea typeface="Cambria Math" panose="02040503050406030204" pitchFamily="18" charset="0"/>
                        </a:rPr>
                        <m:t>𝟒</m:t>
                      </m:r>
                      <m:r>
                        <a:rPr lang="en-US" sz="1800" b="1" i="1" smtClean="0">
                          <a:solidFill>
                            <a:schemeClr val="tx2">
                              <a:lumMod val="60000"/>
                              <a:lumOff val="4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tx2">
                      <a:lumMod val="60000"/>
                      <a:lumOff val="40000"/>
                    </a:schemeClr>
                  </a:solidFill>
                </a:endParaRPr>
              </a:p>
            </p:txBody>
          </p:sp>
        </mc:Choice>
        <mc:Fallback xmlns="">
          <p:sp>
            <p:nvSpPr>
              <p:cNvPr id="16" name="TextBox 15">
                <a:extLst>
                  <a:ext uri="{FF2B5EF4-FFF2-40B4-BE49-F238E27FC236}">
                    <a16:creationId xmlns:a16="http://schemas.microsoft.com/office/drawing/2014/main" id="{4424731E-3052-D7BB-2561-DA723155CC53}"/>
                  </a:ext>
                </a:extLst>
              </p:cNvPr>
              <p:cNvSpPr txBox="1">
                <a:spLocks noRot="1" noChangeAspect="1" noMove="1" noResize="1" noEditPoints="1" noAdjustHandles="1" noChangeArrowheads="1" noChangeShapeType="1" noTextEdit="1"/>
              </p:cNvSpPr>
              <p:nvPr/>
            </p:nvSpPr>
            <p:spPr>
              <a:xfrm>
                <a:off x="3157520" y="3206889"/>
                <a:ext cx="6157912" cy="369332"/>
              </a:xfrm>
              <a:prstGeom prst="rect">
                <a:avLst/>
              </a:prstGeom>
              <a:blipFill>
                <a:blip r:embed="rId9"/>
                <a:stretch>
                  <a:fillRect b="-1311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F979E63-67A3-C0A5-A2D8-75643B489AF7}"/>
              </a:ext>
            </a:extLst>
          </p:cNvPr>
          <p:cNvCxnSpPr/>
          <p:nvPr/>
        </p:nvCxnSpPr>
        <p:spPr>
          <a:xfrm>
            <a:off x="4048125" y="3362325"/>
            <a:ext cx="2114550" cy="63817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2065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177B3-C6F4-F7C4-288C-6AB2CCDCD069}"/>
              </a:ext>
            </a:extLst>
          </p:cNvPr>
          <p:cNvPicPr>
            <a:picLocks noChangeAspect="1"/>
          </p:cNvPicPr>
          <p:nvPr/>
        </p:nvPicPr>
        <p:blipFill>
          <a:blip r:embed="rId3"/>
          <a:stretch>
            <a:fillRect/>
          </a:stretch>
        </p:blipFill>
        <p:spPr>
          <a:xfrm>
            <a:off x="2665618" y="647700"/>
            <a:ext cx="6725138" cy="5383802"/>
          </a:xfrm>
          <a:prstGeom prst="rect">
            <a:avLst/>
          </a:prstGeom>
        </p:spPr>
      </p:pic>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total rate of detection </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different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0" y="5986520"/>
            <a:ext cx="12192000"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total events detected in detector 1 to detector 2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10 	</a:t>
            </a:r>
          </a:p>
        </p:txBody>
      </p:sp>
      <p:pic>
        <p:nvPicPr>
          <p:cNvPr id="8" name="Picture 7">
            <a:extLst>
              <a:ext uri="{FF2B5EF4-FFF2-40B4-BE49-F238E27FC236}">
                <a16:creationId xmlns:a16="http://schemas.microsoft.com/office/drawing/2014/main" id="{7CD2CE4E-8021-830F-2892-FBE4C4832E49}"/>
              </a:ext>
            </a:extLst>
          </p:cNvPr>
          <p:cNvPicPr>
            <a:picLocks noChangeAspect="1"/>
          </p:cNvPicPr>
          <p:nvPr/>
        </p:nvPicPr>
        <p:blipFill>
          <a:blip r:embed="rId4"/>
          <a:stretch>
            <a:fillRect/>
          </a:stretch>
        </p:blipFill>
        <p:spPr>
          <a:xfrm>
            <a:off x="3888769" y="4648340"/>
            <a:ext cx="1200206" cy="668550"/>
          </a:xfrm>
          <a:prstGeom prst="rect">
            <a:avLst/>
          </a:prstGeom>
          <a:effectLst/>
        </p:spPr>
      </p:pic>
      <p:sp>
        <p:nvSpPr>
          <p:cNvPr id="9" name="Cylinder 8">
            <a:extLst>
              <a:ext uri="{FF2B5EF4-FFF2-40B4-BE49-F238E27FC236}">
                <a16:creationId xmlns:a16="http://schemas.microsoft.com/office/drawing/2014/main" id="{C8B45EA5-10F5-11C5-41D3-2E982AE436D0}"/>
              </a:ext>
            </a:extLst>
          </p:cNvPr>
          <p:cNvSpPr/>
          <p:nvPr/>
        </p:nvSpPr>
        <p:spPr>
          <a:xfrm rot="5400000" flipV="1">
            <a:off x="4356349" y="4951635"/>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FB38D65-0ABD-23DA-9DCA-CEBEADFB3C8B}"/>
              </a:ext>
            </a:extLst>
          </p:cNvPr>
          <p:cNvPicPr>
            <a:picLocks noChangeAspect="1"/>
          </p:cNvPicPr>
          <p:nvPr/>
        </p:nvPicPr>
        <p:blipFill>
          <a:blip r:embed="rId5"/>
          <a:stretch>
            <a:fillRect/>
          </a:stretch>
        </p:blipFill>
        <p:spPr>
          <a:xfrm>
            <a:off x="5801938" y="4662365"/>
            <a:ext cx="1250725" cy="654525"/>
          </a:xfrm>
          <a:prstGeom prst="rect">
            <a:avLst/>
          </a:prstGeom>
        </p:spPr>
      </p:pic>
      <p:pic>
        <p:nvPicPr>
          <p:cNvPr id="18" name="Picture 17">
            <a:extLst>
              <a:ext uri="{FF2B5EF4-FFF2-40B4-BE49-F238E27FC236}">
                <a16:creationId xmlns:a16="http://schemas.microsoft.com/office/drawing/2014/main" id="{EA99638B-5CE3-82F1-4850-817ED48FD33B}"/>
              </a:ext>
            </a:extLst>
          </p:cNvPr>
          <p:cNvPicPr>
            <a:picLocks noChangeAspect="1"/>
          </p:cNvPicPr>
          <p:nvPr/>
        </p:nvPicPr>
        <p:blipFill>
          <a:blip r:embed="rId6"/>
          <a:stretch>
            <a:fillRect/>
          </a:stretch>
        </p:blipFill>
        <p:spPr>
          <a:xfrm>
            <a:off x="7883760" y="4744442"/>
            <a:ext cx="1287760" cy="679432"/>
          </a:xfrm>
          <a:prstGeom prst="rect">
            <a:avLst/>
          </a:prstGeom>
        </p:spPr>
      </p:pic>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7"/>
          <a:stretch>
            <a:fillRect/>
          </a:stretch>
        </p:blipFill>
        <p:spPr>
          <a:xfrm>
            <a:off x="-1330" y="6398262"/>
            <a:ext cx="821094" cy="459737"/>
          </a:xfrm>
          <a:prstGeom prst="rect">
            <a:avLst/>
          </a:prstGeom>
        </p:spPr>
      </p:pic>
      <p:sp>
        <p:nvSpPr>
          <p:cNvPr id="11" name="TextBox 10">
            <a:extLst>
              <a:ext uri="{FF2B5EF4-FFF2-40B4-BE49-F238E27FC236}">
                <a16:creationId xmlns:a16="http://schemas.microsoft.com/office/drawing/2014/main" id="{4C1E93A4-9D09-421C-6CC4-0DD72F45D81B}"/>
              </a:ext>
            </a:extLst>
          </p:cNvPr>
          <p:cNvSpPr txBox="1"/>
          <p:nvPr/>
        </p:nvSpPr>
        <p:spPr>
          <a:xfrm>
            <a:off x="9534313" y="2551149"/>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DE1C30-1205-AEA0-B140-4F1980E95B87}"/>
                  </a:ext>
                </a:extLst>
              </p:cNvPr>
              <p:cNvSpPr txBox="1"/>
              <p:nvPr/>
            </p:nvSpPr>
            <p:spPr>
              <a:xfrm>
                <a:off x="7587321" y="3875228"/>
                <a:ext cx="18752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𝑹</m:t>
                      </m:r>
                      <m:r>
                        <a:rPr lang="en-US" sz="1600" b="1" i="1" baseline="-25000" smtClean="0">
                          <a:solidFill>
                            <a:srgbClr val="C00000"/>
                          </a:solidFill>
                          <a:latin typeface="Cambria Math" panose="02040503050406030204" pitchFamily="18" charset="0"/>
                          <a:ea typeface="Cambria Math" panose="02040503050406030204" pitchFamily="18" charset="0"/>
                        </a:rPr>
                        <m:t>𝟐</m:t>
                      </m:r>
                      <m:r>
                        <a:rPr lang="en-US" sz="1600" b="1" i="1" baseline="-25000" smtClean="0">
                          <a:solidFill>
                            <a:srgbClr val="C00000"/>
                          </a:solidFill>
                          <a:latin typeface="Cambria Math" panose="02040503050406030204" pitchFamily="18" charset="0"/>
                          <a:ea typeface="Cambria Math" panose="02040503050406030204" pitchFamily="18" charset="0"/>
                        </a:rPr>
                        <m:t>𝒇𝒐𝒊𝒍</m:t>
                      </m:r>
                      <m:r>
                        <a:rPr lang="en-US" sz="1600" b="1" i="1">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𝟓</m:t>
                      </m:r>
                      <m:r>
                        <a:rPr lang="en-US" sz="1600" b="1" i="1">
                          <a:solidFill>
                            <a:srgbClr val="C00000"/>
                          </a:solidFill>
                          <a:latin typeface="Cambria Math" panose="02040503050406030204" pitchFamily="18" charset="0"/>
                          <a:ea typeface="Cambria Math" panose="02040503050406030204" pitchFamily="18" charset="0"/>
                        </a:rPr>
                        <m:t> %</m:t>
                      </m:r>
                    </m:oMath>
                  </m:oMathPara>
                </a14:m>
                <a:endParaRPr lang="en-US" sz="1600" b="1" dirty="0">
                  <a:solidFill>
                    <a:srgbClr val="C00000"/>
                  </a:solidFill>
                </a:endParaRPr>
              </a:p>
            </p:txBody>
          </p:sp>
        </mc:Choice>
        <mc:Fallback xmlns="">
          <p:sp>
            <p:nvSpPr>
              <p:cNvPr id="17" name="TextBox 16">
                <a:extLst>
                  <a:ext uri="{FF2B5EF4-FFF2-40B4-BE49-F238E27FC236}">
                    <a16:creationId xmlns:a16="http://schemas.microsoft.com/office/drawing/2014/main" id="{AFDE1C30-1205-AEA0-B140-4F1980E95B87}"/>
                  </a:ext>
                </a:extLst>
              </p:cNvPr>
              <p:cNvSpPr txBox="1">
                <a:spLocks noRot="1" noChangeAspect="1" noMove="1" noResize="1" noEditPoints="1" noAdjustHandles="1" noChangeArrowheads="1" noChangeShapeType="1" noTextEdit="1"/>
              </p:cNvSpPr>
              <p:nvPr/>
            </p:nvSpPr>
            <p:spPr>
              <a:xfrm>
                <a:off x="7587321" y="3875228"/>
                <a:ext cx="1875213" cy="338554"/>
              </a:xfrm>
              <a:prstGeom prst="rect">
                <a:avLst/>
              </a:prstGeom>
              <a:blipFill>
                <a:blip r:embed="rId8"/>
                <a:stretch>
                  <a:fillRect b="-1272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3A0C2CA-3478-BF47-7621-625C645ACEB8}"/>
              </a:ext>
            </a:extLst>
          </p:cNvPr>
          <p:cNvCxnSpPr>
            <a:cxnSpLocks/>
          </p:cNvCxnSpPr>
          <p:nvPr/>
        </p:nvCxnSpPr>
        <p:spPr>
          <a:xfrm>
            <a:off x="4048125" y="3362325"/>
            <a:ext cx="4467225" cy="10858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0891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4DF9DF4-4CDA-F1DA-CB39-E54A684E8D26}"/>
              </a:ext>
            </a:extLst>
          </p:cNvPr>
          <p:cNvPicPr>
            <a:picLocks noChangeAspect="1"/>
          </p:cNvPicPr>
          <p:nvPr/>
        </p:nvPicPr>
        <p:blipFill>
          <a:blip r:embed="rId2"/>
          <a:stretch>
            <a:fillRect/>
          </a:stretch>
        </p:blipFill>
        <p:spPr>
          <a:xfrm>
            <a:off x="7069840" y="691430"/>
            <a:ext cx="4865176" cy="325160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A07375-BBEA-99F4-2AED-FA72673C06A5}"/>
                  </a:ext>
                </a:extLst>
              </p:cNvPr>
              <p:cNvSpPr txBox="1"/>
              <p:nvPr/>
            </p:nvSpPr>
            <p:spPr>
              <a:xfrm>
                <a:off x="105597" y="3213340"/>
                <a:ext cx="7061858" cy="5073889"/>
              </a:xfrm>
              <a:prstGeom prst="rect">
                <a:avLst/>
              </a:prstGeom>
              <a:noFill/>
            </p:spPr>
            <p:txBody>
              <a:bodyPr wrap="square" rtlCol="0">
                <a:spAutoFit/>
              </a:bodyPr>
              <a:lstStyle/>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Change in ratios of back-scattered events</a:t>
                </a:r>
                <a:endParaRPr lang="en-US" sz="3600" b="1" dirty="0">
                  <a:solidFill>
                    <a:srgbClr val="CCFFCC"/>
                  </a:solidFill>
                  <a:latin typeface="Aldhabi" panose="01000000000000000000" pitchFamily="2" charset="-78"/>
                  <a:cs typeface="Aldhabi" panose="01000000000000000000" pitchFamily="2" charset="-78"/>
                </a:endParaRPr>
              </a:p>
              <a:p>
                <a:pPr defTabSz="457200"/>
                <a14:m>
                  <m:oMathPara xmlns:m="http://schemas.openxmlformats.org/officeDocument/2006/math">
                    <m:oMathParaPr>
                      <m:jc m:val="centerGroup"/>
                    </m:oMathParaPr>
                    <m:oMath xmlns:m="http://schemas.openxmlformats.org/officeDocument/2006/math">
                      <m:f>
                        <m:fPr>
                          <m:ctrlPr>
                            <a:rPr lang="en-US" b="1" i="1">
                              <a:solidFill>
                                <a:srgbClr val="CCFFCC"/>
                              </a:solidFill>
                              <a:latin typeface="Cambria Math" panose="02040503050406030204" pitchFamily="18" charset="0"/>
                            </a:rPr>
                          </m:ctrlPr>
                        </m:fPr>
                        <m:num>
                          <m:r>
                            <a:rPr lang="en-US" b="1" i="1">
                              <a:solidFill>
                                <a:srgbClr val="CCFFCC"/>
                              </a:solidFill>
                              <a:latin typeface="Cambria Math" panose="02040503050406030204" pitchFamily="18" charset="0"/>
                            </a:rPr>
                            <m:t>𝑵</m:t>
                          </m:r>
                          <m:r>
                            <a:rPr lang="en-US" b="1" i="1" baseline="-25000">
                              <a:solidFill>
                                <a:srgbClr val="CCFFCC"/>
                              </a:solidFill>
                              <a:latin typeface="Cambria Math" panose="02040503050406030204" pitchFamily="18" charset="0"/>
                            </a:rPr>
                            <m:t>𝑻𝒚𝒑𝒆</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𝟏</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𝒅𝒆𝒕𝒆𝒄𝒕𝒐𝒓</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𝟏</m:t>
                          </m:r>
                          <m:r>
                            <a:rPr lang="en-US" b="1" i="1" baseline="-25000">
                              <a:solidFill>
                                <a:srgbClr val="CCFFCC"/>
                              </a:solidFill>
                              <a:latin typeface="Cambria Math" panose="02040503050406030204" pitchFamily="18" charset="0"/>
                            </a:rPr>
                            <m:t>,</m:t>
                          </m:r>
                          <m:r>
                            <a:rPr lang="en-US" b="1" i="1" baseline="-25000">
                              <a:solidFill>
                                <a:srgbClr val="CCFFCC"/>
                              </a:solidFill>
                              <a:latin typeface="Cambria Math" panose="02040503050406030204" pitchFamily="18" charset="0"/>
                            </a:rPr>
                            <m:t>𝟐</m:t>
                          </m:r>
                        </m:num>
                        <m:den>
                          <m:r>
                            <a:rPr lang="en-US" b="1" i="1" smtClean="0">
                              <a:solidFill>
                                <a:srgbClr val="CCFFCC"/>
                              </a:solidFill>
                              <a:latin typeface="Cambria Math" panose="02040503050406030204" pitchFamily="18" charset="0"/>
                            </a:rPr>
                            <m:t>𝑵</m:t>
                          </m:r>
                          <m:r>
                            <a:rPr lang="en-US" b="1" i="1" baseline="-25000">
                              <a:solidFill>
                                <a:srgbClr val="CCFFCC"/>
                              </a:solidFill>
                              <a:latin typeface="Cambria Math" panose="02040503050406030204" pitchFamily="18" charset="0"/>
                            </a:rPr>
                            <m:t>𝑻𝒚𝒑𝒆</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𝟎</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𝒅𝒆𝒕𝒆𝒄𝒕𝒐𝒓</m:t>
                          </m:r>
                          <m:r>
                            <a:rPr lang="en-US" b="1" i="1" baseline="-25000">
                              <a:solidFill>
                                <a:srgbClr val="CCFFCC"/>
                              </a:solidFill>
                              <a:latin typeface="Cambria Math" panose="02040503050406030204" pitchFamily="18" charset="0"/>
                            </a:rPr>
                            <m:t> </m:t>
                          </m:r>
                          <m:r>
                            <a:rPr lang="en-US" b="1" i="1" baseline="-25000">
                              <a:solidFill>
                                <a:srgbClr val="CCFFCC"/>
                              </a:solidFill>
                              <a:latin typeface="Cambria Math" panose="02040503050406030204" pitchFamily="18" charset="0"/>
                            </a:rPr>
                            <m:t>𝟏</m:t>
                          </m:r>
                          <m:r>
                            <a:rPr lang="en-US" b="1" i="1" baseline="-25000">
                              <a:solidFill>
                                <a:srgbClr val="CCFFCC"/>
                              </a:solidFill>
                              <a:latin typeface="Cambria Math" panose="02040503050406030204" pitchFamily="18" charset="0"/>
                            </a:rPr>
                            <m:t>,</m:t>
                          </m:r>
                          <m:r>
                            <a:rPr lang="en-US" b="1" i="1" baseline="-25000">
                              <a:solidFill>
                                <a:srgbClr val="CCFFCC"/>
                              </a:solidFill>
                              <a:latin typeface="Cambria Math" panose="02040503050406030204" pitchFamily="18" charset="0"/>
                            </a:rPr>
                            <m:t>𝟐</m:t>
                          </m:r>
                        </m:den>
                      </m:f>
                    </m:oMath>
                  </m:oMathPara>
                </a14:m>
                <a:endParaRPr lang="en-US" b="1" dirty="0">
                  <a:solidFill>
                    <a:srgbClr val="CCFFCC"/>
                  </a:solidFill>
                  <a:latin typeface="Aldhabi" panose="01000000000000000000" pitchFamily="2" charset="-78"/>
                  <a:cs typeface="Aldhabi" panose="01000000000000000000" pitchFamily="2" charset="-78"/>
                </a:endParaRPr>
              </a:p>
              <a:p>
                <a:pPr marL="285750" indent="-285750" defTabSz="457200">
                  <a:buFont typeface="Arial" panose="020B0604020202020204" pitchFamily="34" charset="0"/>
                  <a:buChar char="•"/>
                </a:pPr>
                <a:r>
                  <a:rPr lang="en-US" sz="3600" dirty="0">
                    <a:solidFill>
                      <a:srgbClr val="0033CC"/>
                    </a:solidFill>
                    <a:latin typeface="Aldhabi" panose="01000000000000000000" pitchFamily="2" charset="-78"/>
                    <a:cs typeface="Aldhabi" panose="01000000000000000000" pitchFamily="2" charset="-78"/>
                  </a:rPr>
                  <a:t>Change in average energy deposition with time of flight</a:t>
                </a:r>
                <a:br>
                  <a:rPr lang="en-US" sz="3600" dirty="0">
                    <a:solidFill>
                      <a:srgbClr val="0033CC"/>
                    </a:solidFill>
                    <a:latin typeface="Aldhabi" panose="01000000000000000000" pitchFamily="2" charset="-78"/>
                    <a:cs typeface="Aldhabi" panose="01000000000000000000" pitchFamily="2" charset="-78"/>
                  </a:rPr>
                </a:br>
                <a:endParaRPr lang="en-US" sz="3600" dirty="0">
                  <a:solidFill>
                    <a:srgbClr val="0033CC"/>
                  </a:solidFill>
                  <a:latin typeface="Aldhabi" panose="01000000000000000000" pitchFamily="2" charset="-78"/>
                  <a:cs typeface="Aldhabi" panose="01000000000000000000" pitchFamily="2" charset="-78"/>
                </a:endParaRPr>
              </a:p>
              <a:p>
                <a:pPr marL="285750" indent="-285750" defTabSz="457200">
                  <a:buFont typeface="Arial" panose="020B0604020202020204" pitchFamily="34" charset="0"/>
                  <a:buChar char="•"/>
                </a:pPr>
                <a:r>
                  <a:rPr lang="en-US" sz="3600" dirty="0">
                    <a:solidFill>
                      <a:srgbClr val="0033CC"/>
                    </a:solidFill>
                    <a:latin typeface="Aldhabi" panose="01000000000000000000" pitchFamily="2" charset="-78"/>
                    <a:cs typeface="Aldhabi" panose="01000000000000000000" pitchFamily="2" charset="-78"/>
                  </a:rPr>
                  <a:t> Change in Physics models and step-size in simulations</a:t>
                </a:r>
                <a:br>
                  <a:rPr lang="en-US" sz="3600" dirty="0">
                    <a:solidFill>
                      <a:srgbClr val="0033CC"/>
                    </a:solidFill>
                    <a:latin typeface="Aldhabi" panose="01000000000000000000" pitchFamily="2" charset="-78"/>
                    <a:cs typeface="Aldhabi" panose="01000000000000000000" pitchFamily="2" charset="-78"/>
                  </a:rPr>
                </a:br>
                <a:br>
                  <a:rPr lang="en-US" sz="3600" dirty="0">
                    <a:solidFill>
                      <a:srgbClr val="0033CC"/>
                    </a:solidFill>
                    <a:latin typeface="Aldhabi" panose="01000000000000000000" pitchFamily="2" charset="-78"/>
                    <a:cs typeface="Aldhabi" panose="01000000000000000000" pitchFamily="2" charset="-78"/>
                  </a:rPr>
                </a:br>
                <a:br>
                  <a:rPr lang="en-US" sz="3600" dirty="0">
                    <a:solidFill>
                      <a:srgbClr val="0033CC"/>
                    </a:solidFill>
                    <a:latin typeface="Aldhabi" panose="01000000000000000000" pitchFamily="2" charset="-78"/>
                    <a:cs typeface="Aldhabi" panose="01000000000000000000" pitchFamily="2" charset="-78"/>
                  </a:rPr>
                </a:br>
                <a:r>
                  <a:rPr lang="en-US" sz="3600" dirty="0">
                    <a:solidFill>
                      <a:srgbClr val="0033CC"/>
                    </a:solidFill>
                    <a:latin typeface="Aldhabi" panose="01000000000000000000" pitchFamily="2" charset="-78"/>
                    <a:cs typeface="Aldhabi" panose="01000000000000000000" pitchFamily="2" charset="-78"/>
                  </a:rPr>
                  <a:t> </a:t>
                </a:r>
              </a:p>
              <a:p>
                <a:pPr marL="285750" indent="-285750" defTabSz="457200">
                  <a:buFont typeface="Arial" panose="020B0604020202020204" pitchFamily="34" charset="0"/>
                  <a:buChar char="•"/>
                </a:pPr>
                <a:endParaRPr lang="en-US" sz="3600" dirty="0">
                  <a:solidFill>
                    <a:srgbClr val="CCFFCC"/>
                  </a:solidFill>
                  <a:latin typeface="Aldhabi" panose="01000000000000000000" pitchFamily="2" charset="-78"/>
                  <a:cs typeface="Aldhabi" panose="01000000000000000000" pitchFamily="2" charset="-78"/>
                </a:endParaRPr>
              </a:p>
            </p:txBody>
          </p:sp>
        </mc:Choice>
        <mc:Fallback xmlns="">
          <p:sp>
            <p:nvSpPr>
              <p:cNvPr id="3" name="TextBox 2">
                <a:extLst>
                  <a:ext uri="{FF2B5EF4-FFF2-40B4-BE49-F238E27FC236}">
                    <a16:creationId xmlns:a16="http://schemas.microsoft.com/office/drawing/2014/main" id="{5DA07375-BBEA-99F4-2AED-FA72673C06A5}"/>
                  </a:ext>
                </a:extLst>
              </p:cNvPr>
              <p:cNvSpPr txBox="1">
                <a:spLocks noRot="1" noChangeAspect="1" noMove="1" noResize="1" noEditPoints="1" noAdjustHandles="1" noChangeArrowheads="1" noChangeShapeType="1" noTextEdit="1"/>
              </p:cNvSpPr>
              <p:nvPr/>
            </p:nvSpPr>
            <p:spPr>
              <a:xfrm>
                <a:off x="105597" y="3213340"/>
                <a:ext cx="7061858" cy="5073889"/>
              </a:xfrm>
              <a:prstGeom prst="rect">
                <a:avLst/>
              </a:prstGeom>
              <a:blipFill>
                <a:blip r:embed="rId3"/>
                <a:stretch>
                  <a:fillRect l="-2330" t="-1683" r="-258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7033B44-F223-002A-24E6-C3F3259ABA31}"/>
              </a:ext>
            </a:extLst>
          </p:cNvPr>
          <p:cNvSpPr txBox="1"/>
          <p:nvPr/>
        </p:nvSpPr>
        <p:spPr>
          <a:xfrm>
            <a:off x="1524000" y="198987"/>
            <a:ext cx="94154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600" dirty="0">
                <a:solidFill>
                  <a:schemeClr val="bg1"/>
                </a:solidFill>
                <a:latin typeface="Amasis MT Pro Medium"/>
                <a:cs typeface="Times New Roman"/>
              </a:rPr>
              <a:t>UCNA+ simulation results for backscattering systematics</a:t>
            </a:r>
            <a:endParaRPr lang="en-US" sz="2600" dirty="0">
              <a:solidFill>
                <a:schemeClr val="bg1"/>
              </a:solidFill>
              <a:latin typeface="Amasis MT Pro Medium"/>
            </a:endParaRPr>
          </a:p>
        </p:txBody>
      </p:sp>
      <p:sp>
        <p:nvSpPr>
          <p:cNvPr id="2" name="TextBox 1">
            <a:extLst>
              <a:ext uri="{FF2B5EF4-FFF2-40B4-BE49-F238E27FC236}">
                <a16:creationId xmlns:a16="http://schemas.microsoft.com/office/drawing/2014/main" id="{1C09BCE0-55D3-0B59-A50A-FFD084F3EDB2}"/>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9 	</a:t>
            </a:r>
          </a:p>
        </p:txBody>
      </p:sp>
      <p:pic>
        <p:nvPicPr>
          <p:cNvPr id="4" name="Picture 3">
            <a:extLst>
              <a:ext uri="{FF2B5EF4-FFF2-40B4-BE49-F238E27FC236}">
                <a16:creationId xmlns:a16="http://schemas.microsoft.com/office/drawing/2014/main" id="{445510D3-85EC-3F14-5F06-3D570845EE08}"/>
              </a:ext>
            </a:extLst>
          </p:cNvPr>
          <p:cNvPicPr>
            <a:picLocks noChangeAspect="1"/>
          </p:cNvPicPr>
          <p:nvPr/>
        </p:nvPicPr>
        <p:blipFill>
          <a:blip r:embed="rId4"/>
          <a:stretch>
            <a:fillRect/>
          </a:stretch>
        </p:blipFill>
        <p:spPr>
          <a:xfrm>
            <a:off x="-1330" y="6398262"/>
            <a:ext cx="821094" cy="459737"/>
          </a:xfrm>
          <a:prstGeom prst="rect">
            <a:avLst/>
          </a:prstGeom>
        </p:spPr>
      </p:pic>
    </p:spTree>
    <p:extLst>
      <p:ext uri="{BB962C8B-B14F-4D97-AF65-F5344CB8AC3E}">
        <p14:creationId xmlns:p14="http://schemas.microsoft.com/office/powerpoint/2010/main" val="377120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 when foil is moved across </a:t>
            </a:r>
            <a:r>
              <a:rPr lang="en-US" sz="2400" dirty="0" err="1">
                <a:solidFill>
                  <a:schemeClr val="bg1"/>
                </a:solidFill>
                <a:latin typeface="Amasis MT Pro Medium"/>
                <a:cs typeface="Times New Roman"/>
              </a:rPr>
              <a:t>B</a:t>
            </a:r>
            <a:r>
              <a:rPr lang="en-US" sz="2400" baseline="-25000" dirty="0" err="1">
                <a:solidFill>
                  <a:schemeClr val="bg1"/>
                </a:solidFill>
                <a:latin typeface="Amasis MT Pro Medium"/>
                <a:cs typeface="Times New Roman"/>
              </a:rPr>
              <a:t>z</a:t>
            </a:r>
            <a:endParaRPr lang="en-US" sz="2400" baseline="-25000" dirty="0">
              <a:solidFill>
                <a:schemeClr val="bg1"/>
              </a:solidFill>
              <a:latin typeface="Amasis MT Pro Medium"/>
              <a:cs typeface="Times New Roman"/>
            </a:endParaRP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a:t>
            </a:r>
            <a:r>
              <a:rPr lang="en-US" dirty="0">
                <a:solidFill>
                  <a:schemeClr val="accent5">
                    <a:lumMod val="20000"/>
                    <a:lumOff val="80000"/>
                  </a:schemeClr>
                </a:solidFill>
                <a:latin typeface="ADLaM Display" panose="02010000000000000000" pitchFamily="2" charset="0"/>
                <a:ea typeface="ADLaM Display" panose="02010000000000000000" pitchFamily="2" charset="0"/>
                <a:cs typeface="ADLaM Display" panose="02010000000000000000" pitchFamily="2" charset="0"/>
              </a:rPr>
              <a:t>Mylar</a:t>
            </a:r>
            <a:r>
              <a:rPr lang="en-US" b="1" dirty="0">
                <a:solidFill>
                  <a:srgbClr val="CCFFCC"/>
                </a:solidFill>
                <a:latin typeface="Amasis MT Pro Light" panose="02040304050005020304" pitchFamily="18" charset="0"/>
                <a:cs typeface="Times New Roman"/>
              </a:rPr>
              <a: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101600" y="5961590"/>
            <a:ext cx="11988800"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sp>
        <p:nvSpPr>
          <p:cNvPr id="9" name="Cylinder 8">
            <a:extLst>
              <a:ext uri="{FF2B5EF4-FFF2-40B4-BE49-F238E27FC236}">
                <a16:creationId xmlns:a16="http://schemas.microsoft.com/office/drawing/2014/main" id="{C8B45EA5-10F5-11C5-41D3-2E982AE436D0}"/>
              </a:ext>
            </a:extLst>
          </p:cNvPr>
          <p:cNvSpPr/>
          <p:nvPr/>
        </p:nvSpPr>
        <p:spPr>
          <a:xfrm rot="5400000" flipV="1">
            <a:off x="4356349" y="5281576"/>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3"/>
          <a:stretch>
            <a:fillRect/>
          </a:stretch>
        </p:blipFill>
        <p:spPr>
          <a:xfrm>
            <a:off x="-1330" y="6398262"/>
            <a:ext cx="821094" cy="459737"/>
          </a:xfrm>
          <a:prstGeom prst="rect">
            <a:avLst/>
          </a:prstGeom>
        </p:spPr>
      </p:pic>
      <p:pic>
        <p:nvPicPr>
          <p:cNvPr id="1026" name="Picture 2" descr="A graph of a number of events&#10;&#10;Description automatically generated">
            <a:extLst>
              <a:ext uri="{FF2B5EF4-FFF2-40B4-BE49-F238E27FC236}">
                <a16:creationId xmlns:a16="http://schemas.microsoft.com/office/drawing/2014/main" id="{939698D4-6754-01CD-D99F-18BE6F0F0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557" y="697966"/>
            <a:ext cx="7198317" cy="53335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1731F8B-08F6-281F-931A-0D53BB657F38}"/>
              </a:ext>
            </a:extLst>
          </p:cNvPr>
          <p:cNvSpPr/>
          <p:nvPr/>
        </p:nvSpPr>
        <p:spPr>
          <a:xfrm>
            <a:off x="4681728" y="1209487"/>
            <a:ext cx="402336"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998B3FA-BE01-AA6F-1F1A-40A2DD6AEA8D}"/>
              </a:ext>
            </a:extLst>
          </p:cNvPr>
          <p:cNvSpPr/>
          <p:nvPr/>
        </p:nvSpPr>
        <p:spPr>
          <a:xfrm>
            <a:off x="2974848" y="2366553"/>
            <a:ext cx="304800"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DE11BA82-42DD-A4B4-496C-9C9ECEFDCD2F}"/>
              </a:ext>
            </a:extLst>
          </p:cNvPr>
          <p:cNvSpPr txBox="1"/>
          <p:nvPr/>
        </p:nvSpPr>
        <p:spPr>
          <a:xfrm>
            <a:off x="9470028" y="2505670"/>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p:sp>
        <p:nvSpPr>
          <p:cNvPr id="18" name="TextBox 17">
            <a:extLst>
              <a:ext uri="{FF2B5EF4-FFF2-40B4-BE49-F238E27FC236}">
                <a16:creationId xmlns:a16="http://schemas.microsoft.com/office/drawing/2014/main" id="{B886EB80-7E03-068E-2EB4-C40CB75A86F1}"/>
              </a:ext>
            </a:extLst>
          </p:cNvPr>
          <p:cNvSpPr txBox="1"/>
          <p:nvPr/>
        </p:nvSpPr>
        <p:spPr>
          <a:xfrm rot="16200000">
            <a:off x="1732042" y="3396098"/>
            <a:ext cx="522907" cy="307777"/>
          </a:xfrm>
          <a:prstGeom prst="rect">
            <a:avLst/>
          </a:prstGeom>
          <a:noFill/>
        </p:spPr>
        <p:txBody>
          <a:bodyPr wrap="square" rtlCol="0">
            <a:spAutoFit/>
          </a:bodyPr>
          <a:lstStyle/>
          <a:p>
            <a:r>
              <a:rPr lang="en-US" sz="1400" dirty="0"/>
              <a:t>R = </a:t>
            </a:r>
          </a:p>
        </p:txBody>
      </p:sp>
      <p:cxnSp>
        <p:nvCxnSpPr>
          <p:cNvPr id="20" name="Straight Arrow Connector 19">
            <a:extLst>
              <a:ext uri="{FF2B5EF4-FFF2-40B4-BE49-F238E27FC236}">
                <a16:creationId xmlns:a16="http://schemas.microsoft.com/office/drawing/2014/main" id="{63F40B24-D0A6-617F-2FEB-9FD58A97FF31}"/>
              </a:ext>
            </a:extLst>
          </p:cNvPr>
          <p:cNvCxnSpPr/>
          <p:nvPr/>
        </p:nvCxnSpPr>
        <p:spPr>
          <a:xfrm flipV="1">
            <a:off x="3279648" y="1533525"/>
            <a:ext cx="1330452" cy="83302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B95413-97B2-F338-CF57-9BD413A03FB0}"/>
                  </a:ext>
                </a:extLst>
              </p:cNvPr>
              <p:cNvSpPr txBox="1"/>
              <p:nvPr/>
            </p:nvSpPr>
            <p:spPr>
              <a:xfrm>
                <a:off x="2903220" y="1611485"/>
                <a:ext cx="304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𝑹</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𝟐</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𝟕𝟓</m:t>
                      </m:r>
                      <m:r>
                        <a:rPr lang="en-US" sz="1600" b="1" i="1" smtClean="0">
                          <a:solidFill>
                            <a:schemeClr val="accent6">
                              <a:lumMod val="75000"/>
                            </a:schemeClr>
                          </a:solidFill>
                          <a:latin typeface="Cambria Math" panose="02040503050406030204" pitchFamily="18" charset="0"/>
                          <a:ea typeface="Cambria Math" panose="02040503050406030204" pitchFamily="18" charset="0"/>
                        </a:rPr>
                        <m:t> %</m:t>
                      </m:r>
                    </m:oMath>
                  </m:oMathPara>
                </a14:m>
                <a:endParaRPr lang="en-US" sz="1600" b="1" dirty="0">
                  <a:solidFill>
                    <a:schemeClr val="accent6">
                      <a:lumMod val="75000"/>
                    </a:schemeClr>
                  </a:solidFill>
                </a:endParaRPr>
              </a:p>
            </p:txBody>
          </p:sp>
        </mc:Choice>
        <mc:Fallback xmlns="">
          <p:sp>
            <p:nvSpPr>
              <p:cNvPr id="21" name="TextBox 20">
                <a:extLst>
                  <a:ext uri="{FF2B5EF4-FFF2-40B4-BE49-F238E27FC236}">
                    <a16:creationId xmlns:a16="http://schemas.microsoft.com/office/drawing/2014/main" id="{02B95413-97B2-F338-CF57-9BD413A03FB0}"/>
                  </a:ext>
                </a:extLst>
              </p:cNvPr>
              <p:cNvSpPr txBox="1">
                <a:spLocks noRot="1" noChangeAspect="1" noMove="1" noResize="1" noEditPoints="1" noAdjustHandles="1" noChangeArrowheads="1" noChangeShapeType="1" noTextEdit="1"/>
              </p:cNvSpPr>
              <p:nvPr/>
            </p:nvSpPr>
            <p:spPr>
              <a:xfrm>
                <a:off x="2903220" y="1611485"/>
                <a:ext cx="304800" cy="338554"/>
              </a:xfrm>
              <a:prstGeom prst="rect">
                <a:avLst/>
              </a:prstGeom>
              <a:blipFill>
                <a:blip r:embed="rId5"/>
                <a:stretch>
                  <a:fillRect r="-306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FE91E0C-9C27-5F84-F6BB-FE9522A37DA8}"/>
              </a:ext>
            </a:extLst>
          </p:cNvPr>
          <p:cNvSpPr txBox="1"/>
          <p:nvPr/>
        </p:nvSpPr>
        <p:spPr>
          <a:xfrm>
            <a:off x="3039851" y="2766663"/>
            <a:ext cx="1449021" cy="307777"/>
          </a:xfrm>
          <a:prstGeom prst="rect">
            <a:avLst/>
          </a:prstGeom>
          <a:noFill/>
        </p:spPr>
        <p:txBody>
          <a:bodyPr wrap="square" rtlCol="0">
            <a:spAutoFit/>
          </a:bodyPr>
          <a:lstStyle/>
          <a:p>
            <a:r>
              <a:rPr lang="en-US" sz="1400" dirty="0"/>
              <a:t>Near decay trap</a:t>
            </a:r>
          </a:p>
        </p:txBody>
      </p:sp>
      <p:sp>
        <p:nvSpPr>
          <p:cNvPr id="23" name="TextBox 22">
            <a:extLst>
              <a:ext uri="{FF2B5EF4-FFF2-40B4-BE49-F238E27FC236}">
                <a16:creationId xmlns:a16="http://schemas.microsoft.com/office/drawing/2014/main" id="{FCEF2069-009B-7B02-61EF-0CE7AECEBE65}"/>
              </a:ext>
            </a:extLst>
          </p:cNvPr>
          <p:cNvSpPr txBox="1"/>
          <p:nvPr/>
        </p:nvSpPr>
        <p:spPr>
          <a:xfrm>
            <a:off x="4914900" y="1578483"/>
            <a:ext cx="1449021" cy="307777"/>
          </a:xfrm>
          <a:prstGeom prst="rect">
            <a:avLst/>
          </a:prstGeom>
          <a:noFill/>
        </p:spPr>
        <p:txBody>
          <a:bodyPr wrap="square" rtlCol="0">
            <a:spAutoFit/>
          </a:bodyPr>
          <a:lstStyle/>
          <a:p>
            <a:r>
              <a:rPr lang="en-US" sz="1400" dirty="0"/>
              <a:t>Near detector</a:t>
            </a:r>
          </a:p>
        </p:txBody>
      </p:sp>
    </p:spTree>
    <p:extLst>
      <p:ext uri="{BB962C8B-B14F-4D97-AF65-F5344CB8AC3E}">
        <p14:creationId xmlns:p14="http://schemas.microsoft.com/office/powerpoint/2010/main" val="1810647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a:t>
            </a:r>
            <a:r>
              <a:rPr lang="en-US" dirty="0">
                <a:solidFill>
                  <a:schemeClr val="accent5">
                    <a:lumMod val="20000"/>
                    <a:lumOff val="80000"/>
                  </a:schemeClr>
                </a:solidFill>
                <a:latin typeface="ADLaM Display" panose="02010000000000000000" pitchFamily="2" charset="0"/>
                <a:ea typeface="ADLaM Display" panose="02010000000000000000" pitchFamily="2" charset="0"/>
                <a:cs typeface="ADLaM Display" panose="02010000000000000000" pitchFamily="2" charset="0"/>
              </a:rPr>
              <a:t>Mylar</a:t>
            </a:r>
            <a:r>
              <a:rPr lang="en-US" b="1" dirty="0">
                <a:solidFill>
                  <a:srgbClr val="CCFFCC"/>
                </a:solidFill>
                <a:latin typeface="Amasis MT Pro Light" panose="02040304050005020304" pitchFamily="18" charset="0"/>
                <a:cs typeface="Times New Roman"/>
              </a:rPr>
              <a: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152399" y="5988235"/>
            <a:ext cx="11401425"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sp>
        <p:nvSpPr>
          <p:cNvPr id="9" name="Cylinder 8">
            <a:extLst>
              <a:ext uri="{FF2B5EF4-FFF2-40B4-BE49-F238E27FC236}">
                <a16:creationId xmlns:a16="http://schemas.microsoft.com/office/drawing/2014/main" id="{C8B45EA5-10F5-11C5-41D3-2E982AE436D0}"/>
              </a:ext>
            </a:extLst>
          </p:cNvPr>
          <p:cNvSpPr/>
          <p:nvPr/>
        </p:nvSpPr>
        <p:spPr>
          <a:xfrm rot="5400000" flipV="1">
            <a:off x="4356349" y="5281576"/>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3"/>
          <a:stretch>
            <a:fillRect/>
          </a:stretch>
        </p:blipFill>
        <p:spPr>
          <a:xfrm>
            <a:off x="-1330" y="6398262"/>
            <a:ext cx="821094" cy="459737"/>
          </a:xfrm>
          <a:prstGeom prst="rect">
            <a:avLst/>
          </a:prstGeom>
        </p:spPr>
      </p:pic>
      <p:pic>
        <p:nvPicPr>
          <p:cNvPr id="1026" name="Picture 2" descr="A graph of a number of events&#10;&#10;Description automatically generated">
            <a:extLst>
              <a:ext uri="{FF2B5EF4-FFF2-40B4-BE49-F238E27FC236}">
                <a16:creationId xmlns:a16="http://schemas.microsoft.com/office/drawing/2014/main" id="{939698D4-6754-01CD-D99F-18BE6F0F0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557" y="697966"/>
            <a:ext cx="7198317" cy="5333535"/>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031498A4-E504-478B-4EBD-DBA9C6DDD464}"/>
              </a:ext>
            </a:extLst>
          </p:cNvPr>
          <p:cNvSpPr/>
          <p:nvPr/>
        </p:nvSpPr>
        <p:spPr>
          <a:xfrm>
            <a:off x="6504432" y="2166498"/>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9E0C972-D347-F8B8-F238-A7CFC01529D9}"/>
              </a:ext>
            </a:extLst>
          </p:cNvPr>
          <p:cNvSpPr/>
          <p:nvPr/>
        </p:nvSpPr>
        <p:spPr>
          <a:xfrm>
            <a:off x="8266176" y="1327910"/>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159F4D8-BF93-F96C-3F6C-AC8AC3BD19D7}"/>
              </a:ext>
            </a:extLst>
          </p:cNvPr>
          <p:cNvSpPr/>
          <p:nvPr/>
        </p:nvSpPr>
        <p:spPr>
          <a:xfrm>
            <a:off x="6534912" y="2160402"/>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7E1BE4C-7785-BD9E-6D83-9D0BEB485946}"/>
              </a:ext>
            </a:extLst>
          </p:cNvPr>
          <p:cNvSpPr/>
          <p:nvPr/>
        </p:nvSpPr>
        <p:spPr>
          <a:xfrm>
            <a:off x="8296656" y="1346198"/>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05375762-3B91-5E93-D63A-E223BD56E5EF}"/>
              </a:ext>
            </a:extLst>
          </p:cNvPr>
          <p:cNvSpPr txBox="1"/>
          <p:nvPr/>
        </p:nvSpPr>
        <p:spPr>
          <a:xfrm>
            <a:off x="9508128" y="2505670"/>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p:cxnSp>
        <p:nvCxnSpPr>
          <p:cNvPr id="8" name="Straight Arrow Connector 7">
            <a:extLst>
              <a:ext uri="{FF2B5EF4-FFF2-40B4-BE49-F238E27FC236}">
                <a16:creationId xmlns:a16="http://schemas.microsoft.com/office/drawing/2014/main" id="{F74A14EA-C662-F537-7D2A-EB1E3A2138FA}"/>
              </a:ext>
            </a:extLst>
          </p:cNvPr>
          <p:cNvCxnSpPr>
            <a:cxnSpLocks/>
            <a:endCxn id="16" idx="3"/>
          </p:cNvCxnSpPr>
          <p:nvPr/>
        </p:nvCxnSpPr>
        <p:spPr>
          <a:xfrm flipV="1">
            <a:off x="6870192" y="1687713"/>
            <a:ext cx="1471101" cy="588762"/>
          </a:xfrm>
          <a:prstGeom prst="straightConnector1">
            <a:avLst/>
          </a:prstGeom>
          <a:ln>
            <a:solidFill>
              <a:srgbClr val="E97FE4"/>
            </a:solidFill>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940DDC-6364-0F50-A173-66328B3D63D5}"/>
                  </a:ext>
                </a:extLst>
              </p:cNvPr>
              <p:cNvSpPr txBox="1"/>
              <p:nvPr/>
            </p:nvSpPr>
            <p:spPr>
              <a:xfrm>
                <a:off x="6675120" y="1611485"/>
                <a:ext cx="304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𝑹</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𝟑</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r>
                        <a:rPr lang="en-US" sz="1600" b="1" i="1" smtClean="0">
                          <a:solidFill>
                            <a:schemeClr val="accent6">
                              <a:lumMod val="75000"/>
                            </a:schemeClr>
                          </a:solidFill>
                          <a:latin typeface="Cambria Math" panose="02040503050406030204" pitchFamily="18" charset="0"/>
                          <a:ea typeface="Cambria Math" panose="02040503050406030204" pitchFamily="18" charset="0"/>
                        </a:rPr>
                        <m:t>𝟎𝟐</m:t>
                      </m:r>
                      <m:r>
                        <a:rPr lang="en-US" sz="1600" b="1"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69940DDC-6364-0F50-A173-66328B3D63D5}"/>
                  </a:ext>
                </a:extLst>
              </p:cNvPr>
              <p:cNvSpPr txBox="1">
                <a:spLocks noRot="1" noChangeAspect="1" noMove="1" noResize="1" noEditPoints="1" noAdjustHandles="1" noChangeArrowheads="1" noChangeShapeType="1" noTextEdit="1"/>
              </p:cNvSpPr>
              <p:nvPr/>
            </p:nvSpPr>
            <p:spPr>
              <a:xfrm>
                <a:off x="6675120" y="1611485"/>
                <a:ext cx="304800" cy="338554"/>
              </a:xfrm>
              <a:prstGeom prst="rect">
                <a:avLst/>
              </a:prstGeom>
              <a:blipFill>
                <a:blip r:embed="rId5"/>
                <a:stretch>
                  <a:fillRect r="-29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B9926B9-0850-46EE-52F8-A403159F3B56}"/>
              </a:ext>
            </a:extLst>
          </p:cNvPr>
          <p:cNvSpPr txBox="1"/>
          <p:nvPr/>
        </p:nvSpPr>
        <p:spPr>
          <a:xfrm>
            <a:off x="6115201" y="2696722"/>
            <a:ext cx="1449021" cy="307777"/>
          </a:xfrm>
          <a:prstGeom prst="rect">
            <a:avLst/>
          </a:prstGeom>
          <a:noFill/>
        </p:spPr>
        <p:txBody>
          <a:bodyPr wrap="square" rtlCol="0">
            <a:spAutoFit/>
          </a:bodyPr>
          <a:lstStyle/>
          <a:p>
            <a:r>
              <a:rPr lang="en-US" sz="1400" dirty="0"/>
              <a:t>Near decay trap</a:t>
            </a:r>
          </a:p>
        </p:txBody>
      </p:sp>
      <p:sp>
        <p:nvSpPr>
          <p:cNvPr id="20" name="TextBox 19">
            <a:extLst>
              <a:ext uri="{FF2B5EF4-FFF2-40B4-BE49-F238E27FC236}">
                <a16:creationId xmlns:a16="http://schemas.microsoft.com/office/drawing/2014/main" id="{01BD4CB3-E8B6-FAA9-4F21-26D3EDD053BE}"/>
              </a:ext>
            </a:extLst>
          </p:cNvPr>
          <p:cNvSpPr txBox="1"/>
          <p:nvPr/>
        </p:nvSpPr>
        <p:spPr>
          <a:xfrm>
            <a:off x="7585093" y="1999960"/>
            <a:ext cx="1449021" cy="307777"/>
          </a:xfrm>
          <a:prstGeom prst="rect">
            <a:avLst/>
          </a:prstGeom>
          <a:noFill/>
        </p:spPr>
        <p:txBody>
          <a:bodyPr wrap="square" rtlCol="0">
            <a:spAutoFit/>
          </a:bodyPr>
          <a:lstStyle/>
          <a:p>
            <a:r>
              <a:rPr lang="en-US" sz="1400" dirty="0"/>
              <a:t>Near detector</a:t>
            </a:r>
          </a:p>
        </p:txBody>
      </p:sp>
    </p:spTree>
    <p:extLst>
      <p:ext uri="{BB962C8B-B14F-4D97-AF65-F5344CB8AC3E}">
        <p14:creationId xmlns:p14="http://schemas.microsoft.com/office/powerpoint/2010/main" val="1966184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different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1330" y="5983876"/>
            <a:ext cx="11482130"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sp>
        <p:nvSpPr>
          <p:cNvPr id="9" name="Cylinder 8">
            <a:extLst>
              <a:ext uri="{FF2B5EF4-FFF2-40B4-BE49-F238E27FC236}">
                <a16:creationId xmlns:a16="http://schemas.microsoft.com/office/drawing/2014/main" id="{C8B45EA5-10F5-11C5-41D3-2E982AE436D0}"/>
              </a:ext>
            </a:extLst>
          </p:cNvPr>
          <p:cNvSpPr/>
          <p:nvPr/>
        </p:nvSpPr>
        <p:spPr>
          <a:xfrm rot="5400000" flipV="1">
            <a:off x="4356349" y="5281576"/>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3"/>
          <a:stretch>
            <a:fillRect/>
          </a:stretch>
        </p:blipFill>
        <p:spPr>
          <a:xfrm>
            <a:off x="-1330" y="6398262"/>
            <a:ext cx="821094" cy="459737"/>
          </a:xfrm>
          <a:prstGeom prst="rect">
            <a:avLst/>
          </a:prstGeom>
        </p:spPr>
      </p:pic>
      <p:pic>
        <p:nvPicPr>
          <p:cNvPr id="1026" name="Picture 2" descr="A graph of a number of events&#10;&#10;Description automatically generated">
            <a:extLst>
              <a:ext uri="{FF2B5EF4-FFF2-40B4-BE49-F238E27FC236}">
                <a16:creationId xmlns:a16="http://schemas.microsoft.com/office/drawing/2014/main" id="{939698D4-6754-01CD-D99F-18BE6F0F0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557" y="697966"/>
            <a:ext cx="7198317" cy="53335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1731F8B-08F6-281F-931A-0D53BB657F38}"/>
              </a:ext>
            </a:extLst>
          </p:cNvPr>
          <p:cNvSpPr/>
          <p:nvPr/>
        </p:nvSpPr>
        <p:spPr>
          <a:xfrm>
            <a:off x="4681728" y="1806895"/>
            <a:ext cx="402336"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998B3FA-BE01-AA6F-1F1A-40A2DD6AEA8D}"/>
              </a:ext>
            </a:extLst>
          </p:cNvPr>
          <p:cNvSpPr/>
          <p:nvPr/>
        </p:nvSpPr>
        <p:spPr>
          <a:xfrm>
            <a:off x="2974848" y="2616489"/>
            <a:ext cx="304800"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31498A4-E504-478B-4EBD-DBA9C6DDD464}"/>
              </a:ext>
            </a:extLst>
          </p:cNvPr>
          <p:cNvSpPr/>
          <p:nvPr/>
        </p:nvSpPr>
        <p:spPr>
          <a:xfrm>
            <a:off x="6516624" y="4531746"/>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9E0C972-D347-F8B8-F238-A7CFC01529D9}"/>
              </a:ext>
            </a:extLst>
          </p:cNvPr>
          <p:cNvSpPr/>
          <p:nvPr/>
        </p:nvSpPr>
        <p:spPr>
          <a:xfrm>
            <a:off x="8247888" y="4866367"/>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159F4D8-BF93-F96C-3F6C-AC8AC3BD19D7}"/>
              </a:ext>
            </a:extLst>
          </p:cNvPr>
          <p:cNvSpPr/>
          <p:nvPr/>
        </p:nvSpPr>
        <p:spPr>
          <a:xfrm>
            <a:off x="6534912" y="4525650"/>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7E1BE4C-7785-BD9E-6D83-9D0BEB485946}"/>
              </a:ext>
            </a:extLst>
          </p:cNvPr>
          <p:cNvSpPr/>
          <p:nvPr/>
        </p:nvSpPr>
        <p:spPr>
          <a:xfrm>
            <a:off x="8272272" y="4869686"/>
            <a:ext cx="304800" cy="400110"/>
          </a:xfrm>
          <a:prstGeom prst="ellipse">
            <a:avLst/>
          </a:prstGeom>
          <a:noFill/>
          <a:ln>
            <a:solidFill>
              <a:srgbClr val="E97F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0FC54797-A296-D59F-5310-F557568B59DE}"/>
              </a:ext>
            </a:extLst>
          </p:cNvPr>
          <p:cNvSpPr txBox="1"/>
          <p:nvPr/>
        </p:nvSpPr>
        <p:spPr>
          <a:xfrm>
            <a:off x="9520828" y="2505670"/>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p:cxnSp>
        <p:nvCxnSpPr>
          <p:cNvPr id="8" name="Straight Arrow Connector 7">
            <a:extLst>
              <a:ext uri="{FF2B5EF4-FFF2-40B4-BE49-F238E27FC236}">
                <a16:creationId xmlns:a16="http://schemas.microsoft.com/office/drawing/2014/main" id="{6D146A8D-29D9-E31D-C2B8-10DCA24E7710}"/>
              </a:ext>
            </a:extLst>
          </p:cNvPr>
          <p:cNvCxnSpPr>
            <a:cxnSpLocks/>
          </p:cNvCxnSpPr>
          <p:nvPr/>
        </p:nvCxnSpPr>
        <p:spPr>
          <a:xfrm flipV="1">
            <a:off x="3345532" y="2124075"/>
            <a:ext cx="1264568" cy="600075"/>
          </a:xfrm>
          <a:prstGeom prst="straightConnector1">
            <a:avLst/>
          </a:prstGeom>
          <a:ln>
            <a:solidFill>
              <a:srgbClr val="C00000"/>
            </a:solidFill>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37CCC6-CAB6-2F52-FA93-32C25307D524}"/>
                  </a:ext>
                </a:extLst>
              </p:cNvPr>
              <p:cNvSpPr txBox="1"/>
              <p:nvPr/>
            </p:nvSpPr>
            <p:spPr>
              <a:xfrm>
                <a:off x="3081880" y="2088513"/>
                <a:ext cx="304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𝑹</m:t>
                      </m:r>
                      <m:r>
                        <a:rPr lang="en-US" sz="1600" b="1" i="1" smtClean="0">
                          <a:solidFill>
                            <a:srgbClr val="C00000"/>
                          </a:solidFill>
                          <a:latin typeface="Cambria Math" panose="02040503050406030204" pitchFamily="18" charset="0"/>
                          <a:ea typeface="Cambria Math" panose="02040503050406030204" pitchFamily="18" charset="0"/>
                        </a:rPr>
                        <m:t> ~ </m:t>
                      </m:r>
                      <m:r>
                        <a:rPr lang="en-US" sz="1600" b="1" i="1" smtClean="0">
                          <a:solidFill>
                            <a:srgbClr val="C00000"/>
                          </a:solidFill>
                          <a:latin typeface="Cambria Math" panose="02040503050406030204" pitchFamily="18" charset="0"/>
                          <a:ea typeface="Cambria Math" panose="02040503050406030204" pitchFamily="18" charset="0"/>
                        </a:rPr>
                        <m:t>𝟐</m:t>
                      </m:r>
                      <m:r>
                        <a:rPr lang="en-US" sz="1600" b="1" i="1" smtClean="0">
                          <a:solidFill>
                            <a:srgbClr val="C00000"/>
                          </a:solidFill>
                          <a:latin typeface="Cambria Math" panose="02040503050406030204" pitchFamily="18" charset="0"/>
                          <a:ea typeface="Cambria Math" panose="02040503050406030204" pitchFamily="18" charset="0"/>
                        </a:rPr>
                        <m:t> %</m:t>
                      </m:r>
                    </m:oMath>
                  </m:oMathPara>
                </a14:m>
                <a:endParaRPr lang="en-US" sz="1600" b="1" dirty="0">
                  <a:solidFill>
                    <a:srgbClr val="C00000"/>
                  </a:solidFill>
                </a:endParaRPr>
              </a:p>
            </p:txBody>
          </p:sp>
        </mc:Choice>
        <mc:Fallback xmlns="">
          <p:sp>
            <p:nvSpPr>
              <p:cNvPr id="14" name="TextBox 13">
                <a:extLst>
                  <a:ext uri="{FF2B5EF4-FFF2-40B4-BE49-F238E27FC236}">
                    <a16:creationId xmlns:a16="http://schemas.microsoft.com/office/drawing/2014/main" id="{2A37CCC6-CAB6-2F52-FA93-32C25307D524}"/>
                  </a:ext>
                </a:extLst>
              </p:cNvPr>
              <p:cNvSpPr txBox="1">
                <a:spLocks noRot="1" noChangeAspect="1" noMove="1" noResize="1" noEditPoints="1" noAdjustHandles="1" noChangeArrowheads="1" noChangeShapeType="1" noTextEdit="1"/>
              </p:cNvSpPr>
              <p:nvPr/>
            </p:nvSpPr>
            <p:spPr>
              <a:xfrm>
                <a:off x="3081880" y="2088513"/>
                <a:ext cx="304800" cy="338554"/>
              </a:xfrm>
              <a:prstGeom prst="rect">
                <a:avLst/>
              </a:prstGeom>
              <a:blipFill>
                <a:blip r:embed="rId5"/>
                <a:stretch>
                  <a:fillRect r="-230000"/>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2E178DFB-334F-4A02-4A14-71E41C9E865E}"/>
              </a:ext>
            </a:extLst>
          </p:cNvPr>
          <p:cNvSpPr/>
          <p:nvPr/>
        </p:nvSpPr>
        <p:spPr>
          <a:xfrm>
            <a:off x="4689659" y="2616489"/>
            <a:ext cx="402336"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F706147E-9499-FE8E-46C0-1BEF861C3AAB}"/>
              </a:ext>
            </a:extLst>
          </p:cNvPr>
          <p:cNvSpPr/>
          <p:nvPr/>
        </p:nvSpPr>
        <p:spPr>
          <a:xfrm>
            <a:off x="2943196" y="4186851"/>
            <a:ext cx="402336"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3ED16EE-8975-D454-CD56-DF7C16CC76DC}"/>
              </a:ext>
            </a:extLst>
          </p:cNvPr>
          <p:cNvCxnSpPr>
            <a:cxnSpLocks/>
          </p:cNvCxnSpPr>
          <p:nvPr/>
        </p:nvCxnSpPr>
        <p:spPr>
          <a:xfrm flipV="1">
            <a:off x="3345532" y="3016599"/>
            <a:ext cx="1344127" cy="1200550"/>
          </a:xfrm>
          <a:prstGeom prst="straightConnector1">
            <a:avLst/>
          </a:prstGeom>
          <a:ln>
            <a:solidFill>
              <a:srgbClr val="C00000"/>
            </a:solidFill>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EF2EE43-D7E4-E455-DFBA-CA0FBCDFC34C}"/>
                  </a:ext>
                </a:extLst>
              </p:cNvPr>
              <p:cNvSpPr txBox="1"/>
              <p:nvPr/>
            </p:nvSpPr>
            <p:spPr>
              <a:xfrm>
                <a:off x="2789755" y="3309810"/>
                <a:ext cx="3048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𝑹</m:t>
                      </m:r>
                      <m:r>
                        <a:rPr lang="en-US" sz="1600" b="1" i="1" smtClean="0">
                          <a:solidFill>
                            <a:srgbClr val="C00000"/>
                          </a:solidFill>
                          <a:latin typeface="Cambria Math" panose="02040503050406030204" pitchFamily="18" charset="0"/>
                          <a:ea typeface="Cambria Math" panose="02040503050406030204" pitchFamily="18" charset="0"/>
                        </a:rPr>
                        <m:t> ~ </m:t>
                      </m:r>
                      <m:r>
                        <a:rPr lang="en-US" sz="1600" b="1" i="1" smtClean="0">
                          <a:solidFill>
                            <a:srgbClr val="C00000"/>
                          </a:solidFill>
                          <a:latin typeface="Cambria Math" panose="02040503050406030204" pitchFamily="18" charset="0"/>
                          <a:ea typeface="Cambria Math" panose="02040503050406030204" pitchFamily="18" charset="0"/>
                        </a:rPr>
                        <m:t>𝟒</m:t>
                      </m:r>
                      <m:r>
                        <a:rPr lang="en-US" sz="1600" b="1" i="1" smtClean="0">
                          <a:solidFill>
                            <a:srgbClr val="C00000"/>
                          </a:solidFill>
                          <a:latin typeface="Cambria Math" panose="02040503050406030204" pitchFamily="18" charset="0"/>
                          <a:ea typeface="Cambria Math" panose="02040503050406030204" pitchFamily="18" charset="0"/>
                        </a:rPr>
                        <m:t>.</m:t>
                      </m:r>
                      <m:r>
                        <a:rPr lang="en-US" sz="1600" b="1" i="1" smtClean="0">
                          <a:solidFill>
                            <a:srgbClr val="C00000"/>
                          </a:solidFill>
                          <a:latin typeface="Cambria Math" panose="02040503050406030204" pitchFamily="18" charset="0"/>
                          <a:ea typeface="Cambria Math" panose="02040503050406030204" pitchFamily="18" charset="0"/>
                        </a:rPr>
                        <m:t>𝟑𝟒</m:t>
                      </m:r>
                      <m:r>
                        <a:rPr lang="en-US" sz="1600" b="1" i="1" smtClean="0">
                          <a:solidFill>
                            <a:srgbClr val="C00000"/>
                          </a:solidFill>
                          <a:latin typeface="Cambria Math" panose="02040503050406030204" pitchFamily="18" charset="0"/>
                          <a:ea typeface="Cambria Math" panose="02040503050406030204" pitchFamily="18" charset="0"/>
                        </a:rPr>
                        <m:t> %</m:t>
                      </m:r>
                    </m:oMath>
                  </m:oMathPara>
                </a14:m>
                <a:endParaRPr lang="en-US" sz="1600" b="1" dirty="0">
                  <a:solidFill>
                    <a:srgbClr val="C00000"/>
                  </a:solidFill>
                </a:endParaRPr>
              </a:p>
            </p:txBody>
          </p:sp>
        </mc:Choice>
        <mc:Fallback xmlns="">
          <p:sp>
            <p:nvSpPr>
              <p:cNvPr id="22" name="TextBox 21">
                <a:extLst>
                  <a:ext uri="{FF2B5EF4-FFF2-40B4-BE49-F238E27FC236}">
                    <a16:creationId xmlns:a16="http://schemas.microsoft.com/office/drawing/2014/main" id="{3EF2EE43-D7E4-E455-DFBA-CA0FBCDFC34C}"/>
                  </a:ext>
                </a:extLst>
              </p:cNvPr>
              <p:cNvSpPr txBox="1">
                <a:spLocks noRot="1" noChangeAspect="1" noMove="1" noResize="1" noEditPoints="1" noAdjustHandles="1" noChangeArrowheads="1" noChangeShapeType="1" noTextEdit="1"/>
              </p:cNvSpPr>
              <p:nvPr/>
            </p:nvSpPr>
            <p:spPr>
              <a:xfrm>
                <a:off x="2789755" y="3309810"/>
                <a:ext cx="304800" cy="338554"/>
              </a:xfrm>
              <a:prstGeom prst="rect">
                <a:avLst/>
              </a:prstGeom>
              <a:blipFill>
                <a:blip r:embed="rId6"/>
                <a:stretch>
                  <a:fillRect r="-33400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F1C24B75-AD00-14F8-7F9C-D67DA3F9752D}"/>
              </a:ext>
            </a:extLst>
          </p:cNvPr>
          <p:cNvCxnSpPr>
            <a:cxnSpLocks/>
          </p:cNvCxnSpPr>
          <p:nvPr/>
        </p:nvCxnSpPr>
        <p:spPr>
          <a:xfrm>
            <a:off x="6869782" y="4725705"/>
            <a:ext cx="1353722" cy="340717"/>
          </a:xfrm>
          <a:prstGeom prst="straightConnector1">
            <a:avLst/>
          </a:prstGeom>
          <a:ln>
            <a:solidFill>
              <a:srgbClr val="C00000"/>
            </a:solidFill>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12187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189F0-1CB0-F9AC-0B01-D0F82955214B}"/>
              </a:ext>
            </a:extLst>
          </p:cNvPr>
          <p:cNvSpPr txBox="1"/>
          <p:nvPr/>
        </p:nvSpPr>
        <p:spPr>
          <a:xfrm>
            <a:off x="925830" y="61387"/>
            <a:ext cx="100136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Threshold dependence</a:t>
            </a:r>
          </a:p>
          <a:p>
            <a:r>
              <a:rPr lang="en-US" sz="1600" dirty="0">
                <a:solidFill>
                  <a:schemeClr val="bg1">
                    <a:lumMod val="95000"/>
                  </a:schemeClr>
                </a:solidFill>
                <a:latin typeface="Amasis MT Pro Medium"/>
                <a:cs typeface="Times New Roman"/>
              </a:rPr>
              <a:t> </a:t>
            </a:r>
            <a:r>
              <a:rPr lang="en-US" b="1" dirty="0">
                <a:solidFill>
                  <a:schemeClr val="bg1">
                    <a:lumMod val="95000"/>
                  </a:schemeClr>
                </a:solidFill>
                <a:latin typeface="Amasis MT Pro Light" panose="02040304050005020304" pitchFamily="18" charset="0"/>
                <a:cs typeface="Times New Roman"/>
              </a:rPr>
              <a:t> 	for different endcap foil configuration with different threshold values (0-100keV)  </a:t>
            </a:r>
            <a:endParaRPr lang="en-US" b="1" dirty="0">
              <a:solidFill>
                <a:schemeClr val="bg1">
                  <a:lumMod val="95000"/>
                </a:schemeClr>
              </a:solidFill>
              <a:latin typeface="Amasis MT Pro Light" panose="02040304050005020304" pitchFamily="18" charset="0"/>
            </a:endParaRPr>
          </a:p>
        </p:txBody>
      </p:sp>
      <p:sp>
        <p:nvSpPr>
          <p:cNvPr id="17" name="TextBox 16">
            <a:extLst>
              <a:ext uri="{FF2B5EF4-FFF2-40B4-BE49-F238E27FC236}">
                <a16:creationId xmlns:a16="http://schemas.microsoft.com/office/drawing/2014/main" id="{330D2F95-3D7D-CAB2-1622-3C9128215D11}"/>
              </a:ext>
            </a:extLst>
          </p:cNvPr>
          <p:cNvSpPr txBox="1"/>
          <p:nvPr/>
        </p:nvSpPr>
        <p:spPr>
          <a:xfrm>
            <a:off x="-54935" y="5882505"/>
            <a:ext cx="12301870"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rPr>
              <a:t> for different detector threshold values. </a:t>
            </a:r>
            <a:r>
              <a:rPr lang="en-US" sz="1200" i="1" dirty="0">
                <a:solidFill>
                  <a:schemeClr val="bg1"/>
                </a:solidFill>
                <a:latin typeface="Times New Roman"/>
              </a:rPr>
              <a:t>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 as function of detector threshold</a:t>
            </a:r>
            <a:endParaRPr lang="en-US" sz="1200" i="1" dirty="0">
              <a:solidFill>
                <a:schemeClr val="bg1"/>
              </a:solidFill>
              <a:latin typeface="Times New Roman"/>
            </a:endParaRPr>
          </a:p>
        </p:txBody>
      </p:sp>
      <p:sp>
        <p:nvSpPr>
          <p:cNvPr id="26" name="TextBox 25">
            <a:extLst>
              <a:ext uri="{FF2B5EF4-FFF2-40B4-BE49-F238E27FC236}">
                <a16:creationId xmlns:a16="http://schemas.microsoft.com/office/drawing/2014/main" id="{81313CBD-766B-C854-F659-982C58D778A0}"/>
              </a:ext>
            </a:extLst>
          </p:cNvPr>
          <p:cNvSpPr txBox="1"/>
          <p:nvPr/>
        </p:nvSpPr>
        <p:spPr>
          <a:xfrm>
            <a:off x="1524000" y="6534858"/>
            <a:ext cx="7791432" cy="523220"/>
          </a:xfrm>
          <a:prstGeom prst="rect">
            <a:avLst/>
          </a:prstGeom>
          <a:noFill/>
        </p:spPr>
        <p:txBody>
          <a:bodyPr wrap="square" rtlCol="0">
            <a:spAutoFit/>
          </a:bodyPr>
          <a:lstStyle/>
          <a:p>
            <a:r>
              <a:rPr lang="en-US" sz="1400" dirty="0">
                <a:solidFill>
                  <a:schemeClr val="tx2"/>
                </a:solidFill>
                <a:latin typeface="Amasis MT Pro Medium" panose="02040604050005020304" pitchFamily="18" charset="0"/>
              </a:rPr>
              <a:t>APS April 2023                                                        </a:t>
            </a:r>
            <a:r>
              <a:rPr lang="en-US" sz="1400" dirty="0" err="1">
                <a:solidFill>
                  <a:schemeClr val="tx2"/>
                </a:solidFill>
                <a:latin typeface="Amasis MT Pro Medium" panose="02040604050005020304" pitchFamily="18" charset="0"/>
              </a:rPr>
              <a:t>R.Gupta</a:t>
            </a:r>
            <a:r>
              <a:rPr lang="en-US" sz="1400" dirty="0">
                <a:solidFill>
                  <a:schemeClr val="tx2"/>
                </a:solidFill>
                <a:latin typeface="Amasis MT Pro Medium" panose="02040604050005020304" pitchFamily="18" charset="0"/>
              </a:rPr>
              <a:t>                                                          12 	</a:t>
            </a:r>
          </a:p>
        </p:txBody>
      </p:sp>
      <p:pic>
        <p:nvPicPr>
          <p:cNvPr id="24" name="Picture 2" descr="[animate output image]">
            <a:extLst>
              <a:ext uri="{FF2B5EF4-FFF2-40B4-BE49-F238E27FC236}">
                <a16:creationId xmlns:a16="http://schemas.microsoft.com/office/drawing/2014/main" id="{EED55F63-5B43-BC1A-0A27-1FB71720BE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1" t="7351" r="8452" b="5664"/>
          <a:stretch/>
        </p:blipFill>
        <p:spPr bwMode="auto">
          <a:xfrm>
            <a:off x="6277214" y="1396093"/>
            <a:ext cx="5914786" cy="4121204"/>
          </a:xfrm>
          <a:prstGeom prst="rect">
            <a:avLst/>
          </a:prstGeom>
          <a:noFill/>
          <a:ln w="19050">
            <a:solidFill>
              <a:srgbClr val="FF99FF"/>
            </a:solidFill>
          </a:ln>
          <a:extLst>
            <a:ext uri="{909E8E84-426E-40DD-AFC4-6F175D3DCCD1}">
              <a14:hiddenFill xmlns:a14="http://schemas.microsoft.com/office/drawing/2010/main">
                <a:solidFill>
                  <a:srgbClr val="FFFFFF"/>
                </a:solidFill>
              </a14:hiddenFill>
            </a:ext>
          </a:extLst>
        </p:spPr>
      </p:pic>
      <p:pic>
        <p:nvPicPr>
          <p:cNvPr id="25" name="Picture 4" descr="[animate output image]">
            <a:extLst>
              <a:ext uri="{FF2B5EF4-FFF2-40B4-BE49-F238E27FC236}">
                <a16:creationId xmlns:a16="http://schemas.microsoft.com/office/drawing/2014/main" id="{F0063D18-AE4C-54FC-92A2-5B23A9105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51" r="8929" b="5664"/>
          <a:stretch/>
        </p:blipFill>
        <p:spPr bwMode="auto">
          <a:xfrm>
            <a:off x="95693" y="1382245"/>
            <a:ext cx="6081732" cy="4148899"/>
          </a:xfrm>
          <a:prstGeom prst="rect">
            <a:avLst/>
          </a:prstGeom>
          <a:noFill/>
          <a:ln>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3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4DF9DF4-4CDA-F1DA-CB39-E54A684E8D26}"/>
              </a:ext>
            </a:extLst>
          </p:cNvPr>
          <p:cNvPicPr>
            <a:picLocks noChangeAspect="1"/>
          </p:cNvPicPr>
          <p:nvPr/>
        </p:nvPicPr>
        <p:blipFill>
          <a:blip r:embed="rId2"/>
          <a:stretch>
            <a:fillRect/>
          </a:stretch>
        </p:blipFill>
        <p:spPr>
          <a:xfrm>
            <a:off x="7069840" y="691430"/>
            <a:ext cx="4865176" cy="325160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A07375-BBEA-99F4-2AED-FA72673C06A5}"/>
                  </a:ext>
                </a:extLst>
              </p:cNvPr>
              <p:cNvSpPr txBox="1"/>
              <p:nvPr/>
            </p:nvSpPr>
            <p:spPr>
              <a:xfrm>
                <a:off x="105597" y="3213340"/>
                <a:ext cx="7061858" cy="4519892"/>
              </a:xfrm>
              <a:prstGeom prst="rect">
                <a:avLst/>
              </a:prstGeom>
              <a:noFill/>
            </p:spPr>
            <p:txBody>
              <a:bodyPr wrap="square" rtlCol="0">
                <a:spAutoFit/>
              </a:bodyPr>
              <a:lstStyle/>
              <a:p>
                <a:pPr marL="285750" indent="-285750" defTabSz="457200">
                  <a:buFont typeface="Arial" panose="020B0604020202020204" pitchFamily="34" charset="0"/>
                  <a:buChar char="•"/>
                </a:pPr>
                <a:r>
                  <a:rPr lang="en-US" sz="3600" dirty="0">
                    <a:solidFill>
                      <a:schemeClr val="accent2">
                        <a:lumMod val="60000"/>
                        <a:lumOff val="40000"/>
                      </a:schemeClr>
                    </a:solidFill>
                    <a:latin typeface="Aldhabi" panose="01000000000000000000" pitchFamily="2" charset="-78"/>
                    <a:cs typeface="Aldhabi" panose="01000000000000000000" pitchFamily="2" charset="-78"/>
                  </a:rPr>
                  <a:t>Change in ratios of back-scattered events</a:t>
                </a:r>
                <a:endParaRPr lang="en-US" sz="3600" b="1" dirty="0">
                  <a:solidFill>
                    <a:schemeClr val="accent2">
                      <a:lumMod val="60000"/>
                      <a:lumOff val="40000"/>
                    </a:schemeClr>
                  </a:solidFill>
                  <a:latin typeface="Aldhabi" panose="01000000000000000000" pitchFamily="2" charset="-78"/>
                  <a:cs typeface="Aldhabi" panose="01000000000000000000" pitchFamily="2" charset="-78"/>
                </a:endParaRPr>
              </a:p>
              <a:p>
                <a:pPr defTabSz="457200"/>
                <a14:m>
                  <m:oMathPara xmlns:m="http://schemas.openxmlformats.org/officeDocument/2006/math">
                    <m:oMathParaPr>
                      <m:jc m:val="centerGroup"/>
                    </m:oMathParaPr>
                    <m:oMath xmlns:m="http://schemas.openxmlformats.org/officeDocument/2006/math">
                      <m:f>
                        <m:fPr>
                          <m:ctrlPr>
                            <a:rPr lang="en-US" b="1" i="1" smtClean="0">
                              <a:solidFill>
                                <a:schemeClr val="accent2">
                                  <a:lumMod val="60000"/>
                                  <a:lumOff val="40000"/>
                                </a:schemeClr>
                              </a:solidFill>
                              <a:latin typeface="Cambria Math" panose="02040503050406030204" pitchFamily="18" charset="0"/>
                            </a:rPr>
                          </m:ctrlPr>
                        </m:fPr>
                        <m:num>
                          <m:r>
                            <a:rPr lang="en-US" b="1" i="1">
                              <a:solidFill>
                                <a:schemeClr val="accent2">
                                  <a:lumMod val="60000"/>
                                  <a:lumOff val="40000"/>
                                </a:schemeClr>
                              </a:solidFill>
                              <a:latin typeface="Cambria Math" panose="02040503050406030204" pitchFamily="18" charset="0"/>
                            </a:rPr>
                            <m:t>𝑵</m:t>
                          </m:r>
                          <m:r>
                            <a:rPr lang="en-US" b="1" i="1" baseline="-25000">
                              <a:solidFill>
                                <a:schemeClr val="accent2">
                                  <a:lumMod val="60000"/>
                                  <a:lumOff val="40000"/>
                                </a:schemeClr>
                              </a:solidFill>
                              <a:latin typeface="Cambria Math" panose="02040503050406030204" pitchFamily="18" charset="0"/>
                            </a:rPr>
                            <m:t>𝑻𝒚𝒑𝒆</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𝒅𝒆𝒕𝒆𝒄𝒕𝒐𝒓</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m:t>
                          </m:r>
                          <m:r>
                            <a:rPr lang="en-US" b="1" i="1" baseline="-25000">
                              <a:solidFill>
                                <a:schemeClr val="accent2">
                                  <a:lumMod val="60000"/>
                                  <a:lumOff val="40000"/>
                                </a:schemeClr>
                              </a:solidFill>
                              <a:latin typeface="Cambria Math" panose="02040503050406030204" pitchFamily="18" charset="0"/>
                            </a:rPr>
                            <m:t>𝟐</m:t>
                          </m:r>
                        </m:num>
                        <m:den>
                          <m:r>
                            <a:rPr lang="en-US" b="1" i="1" smtClean="0">
                              <a:solidFill>
                                <a:schemeClr val="accent2">
                                  <a:lumMod val="60000"/>
                                  <a:lumOff val="40000"/>
                                </a:schemeClr>
                              </a:solidFill>
                              <a:latin typeface="Cambria Math" panose="02040503050406030204" pitchFamily="18" charset="0"/>
                            </a:rPr>
                            <m:t>𝑵</m:t>
                          </m:r>
                          <m:r>
                            <a:rPr lang="en-US" b="1" i="1" baseline="-25000">
                              <a:solidFill>
                                <a:schemeClr val="accent2">
                                  <a:lumMod val="60000"/>
                                  <a:lumOff val="40000"/>
                                </a:schemeClr>
                              </a:solidFill>
                              <a:latin typeface="Cambria Math" panose="02040503050406030204" pitchFamily="18" charset="0"/>
                            </a:rPr>
                            <m:t>𝑻𝒚𝒑𝒆</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𝟎</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𝒅𝒆𝒕𝒆𝒄𝒕𝒐𝒓</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m:t>
                          </m:r>
                          <m:r>
                            <a:rPr lang="en-US" b="1" i="1" baseline="-25000">
                              <a:solidFill>
                                <a:schemeClr val="accent2">
                                  <a:lumMod val="60000"/>
                                  <a:lumOff val="40000"/>
                                </a:schemeClr>
                              </a:solidFill>
                              <a:latin typeface="Cambria Math" panose="02040503050406030204" pitchFamily="18" charset="0"/>
                            </a:rPr>
                            <m:t>𝟐</m:t>
                          </m:r>
                        </m:den>
                      </m:f>
                    </m:oMath>
                  </m:oMathPara>
                </a14:m>
                <a:endParaRPr lang="en-US" b="1" dirty="0">
                  <a:solidFill>
                    <a:srgbClr val="CCFFCC"/>
                  </a:solidFill>
                  <a:latin typeface="Aldhabi" panose="01000000000000000000" pitchFamily="2" charset="-78"/>
                  <a:cs typeface="Aldhabi" panose="01000000000000000000" pitchFamily="2" charset="-78"/>
                </a:endParaRPr>
              </a:p>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Change in average energy deposition with time of flight</a:t>
                </a:r>
              </a:p>
              <a:p>
                <a:pPr marL="285750" indent="-285750" defTabSz="457200">
                  <a:buFont typeface="Arial" panose="020B0604020202020204" pitchFamily="34" charset="0"/>
                  <a:buChar char="•"/>
                </a:pPr>
                <a:r>
                  <a:rPr lang="en-US" sz="3600" dirty="0">
                    <a:solidFill>
                      <a:schemeClr val="accent2">
                        <a:lumMod val="60000"/>
                        <a:lumOff val="40000"/>
                      </a:schemeClr>
                    </a:solidFill>
                    <a:latin typeface="Aldhabi" panose="01000000000000000000" pitchFamily="2" charset="-78"/>
                    <a:cs typeface="Aldhabi" panose="01000000000000000000" pitchFamily="2" charset="-78"/>
                  </a:rPr>
                  <a:t> Change in Physics models and step-size in simulations</a:t>
                </a:r>
                <a:br>
                  <a:rPr lang="en-US" sz="3600" dirty="0">
                    <a:solidFill>
                      <a:schemeClr val="accent2">
                        <a:lumMod val="60000"/>
                        <a:lumOff val="40000"/>
                      </a:schemeClr>
                    </a:solidFill>
                    <a:latin typeface="Aldhabi" panose="01000000000000000000" pitchFamily="2" charset="-78"/>
                    <a:cs typeface="Aldhabi" panose="01000000000000000000" pitchFamily="2" charset="-78"/>
                  </a:rPr>
                </a:br>
                <a:br>
                  <a:rPr lang="en-US" sz="3600" dirty="0">
                    <a:solidFill>
                      <a:schemeClr val="accent2">
                        <a:lumMod val="60000"/>
                        <a:lumOff val="40000"/>
                      </a:schemeClr>
                    </a:solidFill>
                    <a:latin typeface="Aldhabi" panose="01000000000000000000" pitchFamily="2" charset="-78"/>
                    <a:cs typeface="Aldhabi" panose="01000000000000000000" pitchFamily="2" charset="-78"/>
                  </a:rPr>
                </a:br>
                <a:br>
                  <a:rPr lang="en-US" sz="3600" dirty="0">
                    <a:solidFill>
                      <a:schemeClr val="accent2">
                        <a:lumMod val="60000"/>
                        <a:lumOff val="40000"/>
                      </a:schemeClr>
                    </a:solidFill>
                    <a:latin typeface="Aldhabi" panose="01000000000000000000" pitchFamily="2" charset="-78"/>
                    <a:cs typeface="Aldhabi" panose="01000000000000000000" pitchFamily="2" charset="-78"/>
                  </a:rPr>
                </a:br>
                <a:r>
                  <a:rPr lang="en-US" sz="3600" dirty="0">
                    <a:solidFill>
                      <a:schemeClr val="accent2">
                        <a:lumMod val="60000"/>
                        <a:lumOff val="40000"/>
                      </a:schemeClr>
                    </a:solidFill>
                    <a:latin typeface="Aldhabi" panose="01000000000000000000" pitchFamily="2" charset="-78"/>
                    <a:cs typeface="Aldhabi" panose="01000000000000000000" pitchFamily="2" charset="-78"/>
                  </a:rPr>
                  <a:t> </a:t>
                </a:r>
              </a:p>
              <a:p>
                <a:pPr marL="285750" indent="-285750" defTabSz="457200">
                  <a:buFont typeface="Arial" panose="020B0604020202020204" pitchFamily="34" charset="0"/>
                  <a:buChar char="•"/>
                </a:pPr>
                <a:endParaRPr lang="en-US" sz="3600" dirty="0">
                  <a:solidFill>
                    <a:srgbClr val="CCFFCC"/>
                  </a:solidFill>
                  <a:latin typeface="Aldhabi" panose="01000000000000000000" pitchFamily="2" charset="-78"/>
                  <a:cs typeface="Aldhabi" panose="01000000000000000000" pitchFamily="2" charset="-78"/>
                </a:endParaRPr>
              </a:p>
            </p:txBody>
          </p:sp>
        </mc:Choice>
        <mc:Fallback xmlns="">
          <p:sp>
            <p:nvSpPr>
              <p:cNvPr id="3" name="TextBox 2">
                <a:extLst>
                  <a:ext uri="{FF2B5EF4-FFF2-40B4-BE49-F238E27FC236}">
                    <a16:creationId xmlns:a16="http://schemas.microsoft.com/office/drawing/2014/main" id="{5DA07375-BBEA-99F4-2AED-FA72673C06A5}"/>
                  </a:ext>
                </a:extLst>
              </p:cNvPr>
              <p:cNvSpPr txBox="1">
                <a:spLocks noRot="1" noChangeAspect="1" noMove="1" noResize="1" noEditPoints="1" noAdjustHandles="1" noChangeArrowheads="1" noChangeShapeType="1" noTextEdit="1"/>
              </p:cNvSpPr>
              <p:nvPr/>
            </p:nvSpPr>
            <p:spPr>
              <a:xfrm>
                <a:off x="105597" y="3213340"/>
                <a:ext cx="7061858" cy="4519892"/>
              </a:xfrm>
              <a:prstGeom prst="rect">
                <a:avLst/>
              </a:prstGeom>
              <a:blipFill>
                <a:blip r:embed="rId3"/>
                <a:stretch>
                  <a:fillRect l="-2330" t="-1887" r="-258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7033B44-F223-002A-24E6-C3F3259ABA31}"/>
              </a:ext>
            </a:extLst>
          </p:cNvPr>
          <p:cNvSpPr txBox="1"/>
          <p:nvPr/>
        </p:nvSpPr>
        <p:spPr>
          <a:xfrm>
            <a:off x="1524000" y="198987"/>
            <a:ext cx="94154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600" dirty="0">
                <a:solidFill>
                  <a:schemeClr val="bg1"/>
                </a:solidFill>
                <a:latin typeface="Amasis MT Pro Medium"/>
                <a:cs typeface="Times New Roman"/>
              </a:rPr>
              <a:t>UCNA+ simulation results for backscattering systematics</a:t>
            </a:r>
            <a:endParaRPr lang="en-US" sz="2600" dirty="0">
              <a:solidFill>
                <a:schemeClr val="bg1"/>
              </a:solidFill>
              <a:latin typeface="Amasis MT Pro Medium"/>
            </a:endParaRPr>
          </a:p>
        </p:txBody>
      </p:sp>
      <p:pic>
        <p:nvPicPr>
          <p:cNvPr id="2" name="Picture 1">
            <a:extLst>
              <a:ext uri="{FF2B5EF4-FFF2-40B4-BE49-F238E27FC236}">
                <a16:creationId xmlns:a16="http://schemas.microsoft.com/office/drawing/2014/main" id="{40D7C6CD-D465-F947-B924-74361F7EBF73}"/>
              </a:ext>
            </a:extLst>
          </p:cNvPr>
          <p:cNvPicPr>
            <a:picLocks noChangeAspect="1"/>
          </p:cNvPicPr>
          <p:nvPr/>
        </p:nvPicPr>
        <p:blipFill>
          <a:blip r:embed="rId4"/>
          <a:stretch>
            <a:fillRect/>
          </a:stretch>
        </p:blipFill>
        <p:spPr>
          <a:xfrm>
            <a:off x="-1330" y="6398262"/>
            <a:ext cx="821094" cy="459737"/>
          </a:xfrm>
          <a:prstGeom prst="rect">
            <a:avLst/>
          </a:prstGeom>
        </p:spPr>
      </p:pic>
    </p:spTree>
    <p:extLst>
      <p:ext uri="{BB962C8B-B14F-4D97-AF65-F5344CB8AC3E}">
        <p14:creationId xmlns:p14="http://schemas.microsoft.com/office/powerpoint/2010/main" val="1907559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3777" y="867356"/>
            <a:ext cx="2804510" cy="16360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 name="Picture 94">
            <a:extLst>
              <a:ext uri="{FF2B5EF4-FFF2-40B4-BE49-F238E27FC236}">
                <a16:creationId xmlns:a16="http://schemas.microsoft.com/office/drawing/2014/main" id="{A13FB037-7E8A-01B7-7122-2274485EDDB2}"/>
              </a:ext>
            </a:extLst>
          </p:cNvPr>
          <p:cNvPicPr>
            <a:picLocks noChangeAspect="1"/>
          </p:cNvPicPr>
          <p:nvPr/>
        </p:nvPicPr>
        <p:blipFill rotWithShape="1">
          <a:blip r:embed="rId3"/>
          <a:srcRect t="63707" b="-67"/>
          <a:stretch/>
        </p:blipFill>
        <p:spPr>
          <a:xfrm>
            <a:off x="81253" y="4023294"/>
            <a:ext cx="3950231" cy="2062848"/>
          </a:xfrm>
          <a:prstGeom prst="rect">
            <a:avLst/>
          </a:prstGeom>
        </p:spPr>
      </p:pic>
      <p:sp>
        <p:nvSpPr>
          <p:cNvPr id="9" name="TextBox 8">
            <a:extLst>
              <a:ext uri="{FF2B5EF4-FFF2-40B4-BE49-F238E27FC236}">
                <a16:creationId xmlns:a16="http://schemas.microsoft.com/office/drawing/2014/main" id="{060446E7-B156-341B-46AF-DAE15DEA0E1F}"/>
              </a:ext>
            </a:extLst>
          </p:cNvPr>
          <p:cNvSpPr txBox="1"/>
          <p:nvPr/>
        </p:nvSpPr>
        <p:spPr>
          <a:xfrm>
            <a:off x="6169452" y="5690562"/>
            <a:ext cx="720090" cy="300082"/>
          </a:xfrm>
          <a:prstGeom prst="rect">
            <a:avLst/>
          </a:prstGeom>
          <a:noFill/>
        </p:spPr>
        <p:txBody>
          <a:bodyPr wrap="square" rtlCol="0">
            <a:spAutoFit/>
          </a:bodyPr>
          <a:lstStyle/>
          <a:p>
            <a:pPr defTabSz="685800"/>
            <a:r>
              <a:rPr lang="en-US" sz="1350" b="1">
                <a:solidFill>
                  <a:prstClr val="white"/>
                </a:solidFill>
                <a:latin typeface="Times New Roman"/>
              </a:rPr>
              <a:t>1</a:t>
            </a:r>
          </a:p>
        </p:txBody>
      </p:sp>
      <p:pic>
        <p:nvPicPr>
          <p:cNvPr id="15" name="Picture 14">
            <a:extLst>
              <a:ext uri="{FF2B5EF4-FFF2-40B4-BE49-F238E27FC236}">
                <a16:creationId xmlns:a16="http://schemas.microsoft.com/office/drawing/2014/main" id="{FCD44439-F3A0-CDE3-C62B-333B080EF6A0}"/>
              </a:ext>
            </a:extLst>
          </p:cNvPr>
          <p:cNvPicPr>
            <a:picLocks noChangeAspect="1"/>
          </p:cNvPicPr>
          <p:nvPr/>
        </p:nvPicPr>
        <p:blipFill>
          <a:blip r:embed="rId4"/>
          <a:stretch>
            <a:fillRect/>
          </a:stretch>
        </p:blipFill>
        <p:spPr>
          <a:xfrm>
            <a:off x="6414456" y="5668223"/>
            <a:ext cx="2836214" cy="572147"/>
          </a:xfrm>
          <a:prstGeom prst="rect">
            <a:avLst/>
          </a:prstGeom>
        </p:spPr>
      </p:pic>
      <p:pic>
        <p:nvPicPr>
          <p:cNvPr id="11" name="Picture 10">
            <a:extLst>
              <a:ext uri="{FF2B5EF4-FFF2-40B4-BE49-F238E27FC236}">
                <a16:creationId xmlns:a16="http://schemas.microsoft.com/office/drawing/2014/main" id="{31B03749-C878-EDF1-89DF-F45CEC57BF32}"/>
              </a:ext>
            </a:extLst>
          </p:cNvPr>
          <p:cNvPicPr>
            <a:picLocks noChangeAspect="1"/>
          </p:cNvPicPr>
          <p:nvPr/>
        </p:nvPicPr>
        <p:blipFill>
          <a:blip r:embed="rId5"/>
          <a:stretch>
            <a:fillRect/>
          </a:stretch>
        </p:blipFill>
        <p:spPr>
          <a:xfrm>
            <a:off x="8421473" y="711579"/>
            <a:ext cx="2103302" cy="238526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03186D-A0DD-7FA6-CD3E-B1A637357FDA}"/>
                  </a:ext>
                </a:extLst>
              </p:cNvPr>
              <p:cNvSpPr txBox="1"/>
              <p:nvPr/>
            </p:nvSpPr>
            <p:spPr>
              <a:xfrm>
                <a:off x="9394024" y="2215400"/>
                <a:ext cx="1209124" cy="402931"/>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𝐽</m:t>
                          </m:r>
                        </m:e>
                      </m:acc>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𝐽</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𝑧</m:t>
                          </m:r>
                        </m:e>
                      </m:acc>
                    </m:oMath>
                  </m:oMathPara>
                </a14:m>
                <a:endParaRPr lang="en-US">
                  <a:solidFill>
                    <a:prstClr val="black"/>
                  </a:solidFill>
                  <a:latin typeface="Times New Roman"/>
                </a:endParaRPr>
              </a:p>
            </p:txBody>
          </p:sp>
        </mc:Choice>
        <mc:Fallback xmlns="">
          <p:sp>
            <p:nvSpPr>
              <p:cNvPr id="12" name="TextBox 11">
                <a:extLst>
                  <a:ext uri="{FF2B5EF4-FFF2-40B4-BE49-F238E27FC236}">
                    <a16:creationId xmlns:a16="http://schemas.microsoft.com/office/drawing/2014/main" id="{8203186D-A0DD-7FA6-CD3E-B1A637357FDA}"/>
                  </a:ext>
                </a:extLst>
              </p:cNvPr>
              <p:cNvSpPr txBox="1">
                <a:spLocks noRot="1" noChangeAspect="1" noMove="1" noResize="1" noEditPoints="1" noAdjustHandles="1" noChangeArrowheads="1" noChangeShapeType="1" noTextEdit="1"/>
              </p:cNvSpPr>
              <p:nvPr/>
            </p:nvSpPr>
            <p:spPr>
              <a:xfrm>
                <a:off x="9394024" y="2215400"/>
                <a:ext cx="1209124" cy="402931"/>
              </a:xfrm>
              <a:prstGeom prst="rect">
                <a:avLst/>
              </a:prstGeom>
              <a:blipFill>
                <a:blip r:embed="rId9"/>
                <a:stretch>
                  <a:fillRect t="-20896" r="-3535" b="-1044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AB4C76-1D23-BBEF-2E3E-BF6ECC9C376E}"/>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2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7FFCAE-AC88-D5D0-A9E8-42C4137D28B8}"/>
                  </a:ext>
                </a:extLst>
              </p:cNvPr>
              <p:cNvSpPr txBox="1"/>
              <p:nvPr/>
            </p:nvSpPr>
            <p:spPr>
              <a:xfrm>
                <a:off x="3834786" y="4332456"/>
                <a:ext cx="1613583" cy="449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i="1" smtClean="0">
                          <a:latin typeface="Cambria Math" panose="02040503050406030204" pitchFamily="18" charset="0"/>
                        </a:rPr>
                        <m:t>𝑑</m:t>
                      </m:r>
                      <m:r>
                        <a:rPr lang="en-US" sz="1300" b="0" i="1" smtClean="0">
                          <a:latin typeface="Cambria Math" panose="02040503050406030204" pitchFamily="18" charset="0"/>
                        </a:rPr>
                        <m:t>𝑊</m:t>
                      </m:r>
                      <m:r>
                        <a:rPr lang="en-US" sz="1300" i="1">
                          <a:solidFill>
                            <a:prstClr val="black"/>
                          </a:solidFill>
                          <a:latin typeface="Cambria Math" panose="02040503050406030204" pitchFamily="18" charset="0"/>
                          <a:ea typeface="Cambria Math" panose="02040503050406030204" pitchFamily="18" charset="0"/>
                        </a:rPr>
                        <m:t> ∝1+</m:t>
                      </m:r>
                      <m:d>
                        <m:dPr>
                          <m:begChr m:val="⟨"/>
                          <m:endChr m:val="⟩"/>
                          <m:ctrlPr>
                            <a:rPr lang="en-US" sz="1300" i="1">
                              <a:solidFill>
                                <a:prstClr val="black"/>
                              </a:solidFill>
                              <a:latin typeface="Cambria Math" panose="02040503050406030204" pitchFamily="18" charset="0"/>
                              <a:ea typeface="Cambria Math" panose="02040503050406030204" pitchFamily="18" charset="0"/>
                            </a:rPr>
                          </m:ctrlPr>
                        </m:dPr>
                        <m:e>
                          <m:acc>
                            <m:accPr>
                              <m:chr m:val="⃗"/>
                              <m:ctrlPr>
                                <a:rPr lang="en-US" sz="1300" i="1">
                                  <a:solidFill>
                                    <a:prstClr val="black"/>
                                  </a:solidFill>
                                  <a:latin typeface="Cambria Math" panose="02040503050406030204" pitchFamily="18" charset="0"/>
                                  <a:ea typeface="Cambria Math" panose="02040503050406030204" pitchFamily="18" charset="0"/>
                                </a:rPr>
                              </m:ctrlPr>
                            </m:accPr>
                            <m:e>
                              <m:r>
                                <a:rPr lang="en-US" sz="1300" i="1">
                                  <a:solidFill>
                                    <a:prstClr val="black"/>
                                  </a:solidFill>
                                  <a:latin typeface="Cambria Math" panose="02040503050406030204" pitchFamily="18" charset="0"/>
                                  <a:ea typeface="Cambria Math" panose="02040503050406030204" pitchFamily="18" charset="0"/>
                                </a:rPr>
                                <m:t>𝜎</m:t>
                              </m:r>
                            </m:e>
                          </m:acc>
                        </m:e>
                      </m:d>
                      <m:r>
                        <a:rPr lang="en-US" sz="1300" i="1">
                          <a:solidFill>
                            <a:prstClr val="black"/>
                          </a:solidFill>
                          <a:latin typeface="Cambria Math" panose="02040503050406030204" pitchFamily="18" charset="0"/>
                          <a:ea typeface="Cambria Math" panose="02040503050406030204" pitchFamily="18" charset="0"/>
                        </a:rPr>
                        <m:t>. </m:t>
                      </m:r>
                      <m:d>
                        <m:dPr>
                          <m:ctrlPr>
                            <a:rPr lang="en-US" sz="1300" i="1">
                              <a:solidFill>
                                <a:prstClr val="black"/>
                              </a:solidFill>
                              <a:latin typeface="Cambria Math" panose="02040503050406030204" pitchFamily="18" charset="0"/>
                              <a:ea typeface="Cambria Math" panose="02040503050406030204" pitchFamily="18" charset="0"/>
                            </a:rPr>
                          </m:ctrlPr>
                        </m:dPr>
                        <m:e>
                          <m:r>
                            <a:rPr lang="en-US" sz="1300" i="1">
                              <a:solidFill>
                                <a:prstClr val="black"/>
                              </a:solidFill>
                              <a:latin typeface="Cambria Math" panose="02040503050406030204" pitchFamily="18" charset="0"/>
                              <a:ea typeface="Cambria Math" panose="02040503050406030204" pitchFamily="18" charset="0"/>
                            </a:rPr>
                            <m:t>𝐴</m:t>
                          </m:r>
                          <m:f>
                            <m:fPr>
                              <m:ctrlPr>
                                <a:rPr lang="en-US" sz="1300" i="1">
                                  <a:solidFill>
                                    <a:prstClr val="black"/>
                                  </a:solidFill>
                                  <a:latin typeface="Cambria Math" panose="02040503050406030204" pitchFamily="18" charset="0"/>
                                  <a:ea typeface="Cambria Math" panose="02040503050406030204" pitchFamily="18" charset="0"/>
                                </a:rPr>
                              </m:ctrlPr>
                            </m:fPr>
                            <m:num>
                              <m:acc>
                                <m:accPr>
                                  <m:chr m:val="⃗"/>
                                  <m:ctrlPr>
                                    <a:rPr lang="en-US" sz="1300" i="1">
                                      <a:solidFill>
                                        <a:prstClr val="black"/>
                                      </a:solidFill>
                                      <a:latin typeface="Cambria Math" panose="02040503050406030204" pitchFamily="18" charset="0"/>
                                      <a:ea typeface="Cambria Math" panose="02040503050406030204" pitchFamily="18" charset="0"/>
                                    </a:rPr>
                                  </m:ctrlPr>
                                </m:accPr>
                                <m:e>
                                  <m:r>
                                    <a:rPr lang="en-US" sz="1300" i="1">
                                      <a:solidFill>
                                        <a:prstClr val="black"/>
                                      </a:solidFill>
                                      <a:latin typeface="Cambria Math" panose="02040503050406030204" pitchFamily="18" charset="0"/>
                                      <a:ea typeface="Cambria Math" panose="02040503050406030204" pitchFamily="18" charset="0"/>
                                    </a:rPr>
                                    <m:t>𝑝</m:t>
                                  </m:r>
                                </m:e>
                              </m:acc>
                              <m:r>
                                <a:rPr lang="en-US" sz="1300" i="1" baseline="-25000">
                                  <a:solidFill>
                                    <a:prstClr val="black"/>
                                  </a:solidFill>
                                  <a:latin typeface="Cambria Math" panose="02040503050406030204" pitchFamily="18" charset="0"/>
                                  <a:ea typeface="Cambria Math" panose="02040503050406030204" pitchFamily="18" charset="0"/>
                                </a:rPr>
                                <m:t>𝑒</m:t>
                              </m:r>
                            </m:num>
                            <m:den>
                              <m:r>
                                <a:rPr lang="en-US" sz="1300" i="1">
                                  <a:solidFill>
                                    <a:prstClr val="black"/>
                                  </a:solidFill>
                                  <a:latin typeface="Cambria Math" panose="02040503050406030204" pitchFamily="18" charset="0"/>
                                  <a:ea typeface="Cambria Math" panose="02040503050406030204" pitchFamily="18" charset="0"/>
                                </a:rPr>
                                <m:t>𝐸</m:t>
                              </m:r>
                              <m:r>
                                <a:rPr lang="en-US" sz="1300" i="1" baseline="-25000">
                                  <a:solidFill>
                                    <a:prstClr val="black"/>
                                  </a:solidFill>
                                  <a:latin typeface="Cambria Math" panose="02040503050406030204" pitchFamily="18" charset="0"/>
                                  <a:ea typeface="Cambria Math" panose="02040503050406030204" pitchFamily="18" charset="0"/>
                                </a:rPr>
                                <m:t>𝑒</m:t>
                              </m:r>
                            </m:den>
                          </m:f>
                        </m:e>
                      </m:d>
                    </m:oMath>
                  </m:oMathPara>
                </a14:m>
                <a:endParaRPr lang="en-US" sz="1300" dirty="0"/>
              </a:p>
            </p:txBody>
          </p:sp>
        </mc:Choice>
        <mc:Fallback xmlns="">
          <p:sp>
            <p:nvSpPr>
              <p:cNvPr id="3" name="TextBox 2">
                <a:extLst>
                  <a:ext uri="{FF2B5EF4-FFF2-40B4-BE49-F238E27FC236}">
                    <a16:creationId xmlns:a16="http://schemas.microsoft.com/office/drawing/2014/main" id="{7A7FFCAE-AC88-D5D0-A9E8-42C4137D28B8}"/>
                  </a:ext>
                </a:extLst>
              </p:cNvPr>
              <p:cNvSpPr txBox="1">
                <a:spLocks noRot="1" noChangeAspect="1" noMove="1" noResize="1" noEditPoints="1" noAdjustHandles="1" noChangeArrowheads="1" noChangeShapeType="1" noTextEdit="1"/>
              </p:cNvSpPr>
              <p:nvPr/>
            </p:nvSpPr>
            <p:spPr>
              <a:xfrm>
                <a:off x="3834786" y="4332456"/>
                <a:ext cx="1613583" cy="449482"/>
              </a:xfrm>
              <a:prstGeom prst="rect">
                <a:avLst/>
              </a:prstGeom>
              <a:blipFill>
                <a:blip r:embed="rId10"/>
                <a:stretch>
                  <a:fillRect l="-1887" t="-17808" r="-5660"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804618-9E84-7F91-7FC1-5DA36BB27C86}"/>
                  </a:ext>
                </a:extLst>
              </p:cNvPr>
              <p:cNvSpPr txBox="1"/>
              <p:nvPr/>
            </p:nvSpPr>
            <p:spPr>
              <a:xfrm>
                <a:off x="4110225" y="4906620"/>
                <a:ext cx="1290353"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i="1">
                          <a:solidFill>
                            <a:prstClr val="black"/>
                          </a:solidFill>
                          <a:latin typeface="Cambria Math" panose="02040503050406030204" pitchFamily="18" charset="0"/>
                          <a:ea typeface="Cambria Math" panose="02040503050406030204" pitchFamily="18" charset="0"/>
                        </a:rPr>
                        <m:t> </m:t>
                      </m:r>
                      <m:r>
                        <a:rPr lang="en-US" sz="1300" b="0" i="1" smtClean="0">
                          <a:solidFill>
                            <a:prstClr val="black"/>
                          </a:solidFill>
                          <a:latin typeface="Cambria Math" panose="02040503050406030204" pitchFamily="18" charset="0"/>
                          <a:ea typeface="Cambria Math" panose="02040503050406030204" pitchFamily="18" charset="0"/>
                        </a:rPr>
                        <m:t>= </m:t>
                      </m:r>
                      <m:r>
                        <a:rPr lang="en-US" sz="1300" i="1">
                          <a:solidFill>
                            <a:prstClr val="black"/>
                          </a:solidFill>
                          <a:latin typeface="Cambria Math" panose="02040503050406030204" pitchFamily="18" charset="0"/>
                          <a:ea typeface="Cambria Math" panose="02040503050406030204" pitchFamily="18" charset="0"/>
                        </a:rPr>
                        <m:t>1+</m:t>
                      </m:r>
                      <m:r>
                        <a:rPr lang="en-US" sz="1300" b="0" i="1" smtClean="0">
                          <a:solidFill>
                            <a:prstClr val="black"/>
                          </a:solidFill>
                          <a:latin typeface="Cambria Math" panose="02040503050406030204" pitchFamily="18" charset="0"/>
                          <a:ea typeface="Cambria Math" panose="02040503050406030204" pitchFamily="18" charset="0"/>
                        </a:rPr>
                        <m:t>𝐴</m:t>
                      </m:r>
                      <m:r>
                        <a:rPr lang="en-US" sz="1300" b="0" i="1" smtClean="0">
                          <a:solidFill>
                            <a:prstClr val="black"/>
                          </a:solidFill>
                          <a:latin typeface="Cambria Math" panose="02040503050406030204" pitchFamily="18" charset="0"/>
                          <a:ea typeface="Cambria Math" panose="02040503050406030204" pitchFamily="18" charset="0"/>
                        </a:rPr>
                        <m:t>𝛽</m:t>
                      </m:r>
                      <m:func>
                        <m:funcPr>
                          <m:ctrlPr>
                            <a:rPr lang="en-US" sz="1300" b="0" i="1" smtClean="0">
                              <a:solidFill>
                                <a:prstClr val="black"/>
                              </a:solidFill>
                              <a:latin typeface="Cambria Math" panose="02040503050406030204" pitchFamily="18" charset="0"/>
                              <a:ea typeface="Cambria Math" panose="02040503050406030204" pitchFamily="18" charset="0"/>
                            </a:rPr>
                          </m:ctrlPr>
                        </m:funcPr>
                        <m:fName>
                          <m:r>
                            <m:rPr>
                              <m:sty m:val="p"/>
                            </m:rPr>
                            <a:rPr lang="en-US" sz="1300" b="0" i="0" smtClean="0">
                              <a:solidFill>
                                <a:prstClr val="black"/>
                              </a:solidFill>
                              <a:latin typeface="Cambria Math" panose="02040503050406030204" pitchFamily="18" charset="0"/>
                              <a:ea typeface="Cambria Math" panose="02040503050406030204" pitchFamily="18" charset="0"/>
                            </a:rPr>
                            <m:t>cos</m:t>
                          </m:r>
                        </m:fName>
                        <m:e>
                          <m:d>
                            <m:dPr>
                              <m:ctrlPr>
                                <a:rPr lang="en-US" sz="1300" b="0" i="1" smtClean="0">
                                  <a:solidFill>
                                    <a:prstClr val="black"/>
                                  </a:solidFill>
                                  <a:latin typeface="Cambria Math" panose="02040503050406030204" pitchFamily="18" charset="0"/>
                                  <a:ea typeface="Cambria Math" panose="02040503050406030204" pitchFamily="18" charset="0"/>
                                </a:rPr>
                              </m:ctrlPr>
                            </m:dPr>
                            <m:e>
                              <m:r>
                                <a:rPr lang="en-US" sz="1300" b="0" i="1" smtClean="0">
                                  <a:solidFill>
                                    <a:prstClr val="black"/>
                                  </a:solidFill>
                                  <a:latin typeface="Cambria Math" panose="02040503050406030204" pitchFamily="18" charset="0"/>
                                  <a:ea typeface="Cambria Math" panose="02040503050406030204" pitchFamily="18" charset="0"/>
                                </a:rPr>
                                <m:t>𝜃</m:t>
                              </m:r>
                            </m:e>
                          </m:d>
                        </m:e>
                      </m:func>
                    </m:oMath>
                  </m:oMathPara>
                </a14:m>
                <a:endParaRPr lang="en-US" sz="1300" dirty="0"/>
              </a:p>
            </p:txBody>
          </p:sp>
        </mc:Choice>
        <mc:Fallback xmlns="">
          <p:sp>
            <p:nvSpPr>
              <p:cNvPr id="5" name="TextBox 4">
                <a:extLst>
                  <a:ext uri="{FF2B5EF4-FFF2-40B4-BE49-F238E27FC236}">
                    <a16:creationId xmlns:a16="http://schemas.microsoft.com/office/drawing/2014/main" id="{54804618-9E84-7F91-7FC1-5DA36BB27C86}"/>
                  </a:ext>
                </a:extLst>
              </p:cNvPr>
              <p:cNvSpPr txBox="1">
                <a:spLocks noRot="1" noChangeAspect="1" noMove="1" noResize="1" noEditPoints="1" noAdjustHandles="1" noChangeArrowheads="1" noChangeShapeType="1" noTextEdit="1"/>
              </p:cNvSpPr>
              <p:nvPr/>
            </p:nvSpPr>
            <p:spPr>
              <a:xfrm>
                <a:off x="4110225" y="4906620"/>
                <a:ext cx="1290353" cy="200055"/>
              </a:xfrm>
              <a:prstGeom prst="rect">
                <a:avLst/>
              </a:prstGeom>
              <a:blipFill>
                <a:blip r:embed="rId11"/>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64F74A-5F1F-FFE2-54D2-3A0E9941904B}"/>
                  </a:ext>
                </a:extLst>
              </p:cNvPr>
              <p:cNvSpPr txBox="1"/>
              <p:nvPr/>
            </p:nvSpPr>
            <p:spPr>
              <a:xfrm>
                <a:off x="5835788" y="3995674"/>
                <a:ext cx="3366114" cy="666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0" i="1" smtClean="0">
                          <a:solidFill>
                            <a:prstClr val="black"/>
                          </a:solidFill>
                          <a:latin typeface="Cambria Math" panose="02040503050406030204" pitchFamily="18" charset="0"/>
                          <a:ea typeface="Cambria Math" panose="02040503050406030204" pitchFamily="18" charset="0"/>
                        </a:rPr>
                        <m:t>𝑊</m:t>
                      </m:r>
                      <m:r>
                        <a:rPr lang="en-US" sz="1350" b="0" i="1" baseline="-25000" smtClean="0">
                          <a:solidFill>
                            <a:prstClr val="black"/>
                          </a:solidFill>
                          <a:latin typeface="Cambria Math" panose="02040503050406030204" pitchFamily="18" charset="0"/>
                          <a:ea typeface="Cambria Math" panose="02040503050406030204" pitchFamily="18" charset="0"/>
                        </a:rPr>
                        <m:t>1</m:t>
                      </m:r>
                      <m:r>
                        <a:rPr lang="en-US" sz="1350" i="1">
                          <a:solidFill>
                            <a:prstClr val="black"/>
                          </a:solidFill>
                          <a:latin typeface="Cambria Math" panose="02040503050406030204" pitchFamily="18" charset="0"/>
                          <a:ea typeface="Cambria Math" panose="02040503050406030204" pitchFamily="18" charset="0"/>
                        </a:rPr>
                        <m:t>∝</m:t>
                      </m:r>
                      <m:nary>
                        <m:naryPr>
                          <m:limLoc m:val="undOvr"/>
                          <m:ctrlPr>
                            <a:rPr lang="en-US" sz="1350" b="0" i="1" smtClean="0">
                              <a:solidFill>
                                <a:prstClr val="black"/>
                              </a:solidFill>
                              <a:latin typeface="Cambria Math" panose="02040503050406030204" pitchFamily="18" charset="0"/>
                              <a:ea typeface="Cambria Math" panose="02040503050406030204" pitchFamily="18" charset="0"/>
                            </a:rPr>
                          </m:ctrlPr>
                        </m:naryPr>
                        <m:sub>
                          <m:r>
                            <m:rPr>
                              <m:brk m:alnAt="24"/>
                            </m:rPr>
                            <a:rPr lang="en-US" sz="1350" b="0" i="1" smtClean="0">
                              <a:solidFill>
                                <a:prstClr val="black"/>
                              </a:solidFill>
                              <a:latin typeface="Cambria Math" panose="02040503050406030204" pitchFamily="18" charset="0"/>
                              <a:ea typeface="Cambria Math" panose="02040503050406030204" pitchFamily="18" charset="0"/>
                            </a:rPr>
                            <m:t>0</m:t>
                          </m:r>
                        </m:sub>
                        <m:sup>
                          <m:f>
                            <m:fPr>
                              <m:type m:val="skw"/>
                              <m:ctrlPr>
                                <a:rPr lang="en-US" sz="1350" b="0" i="1" smtClean="0">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𝜋</m:t>
                              </m:r>
                            </m:num>
                            <m:den>
                              <m:r>
                                <a:rPr lang="en-US" sz="1350" b="0" i="1" smtClean="0">
                                  <a:solidFill>
                                    <a:prstClr val="black"/>
                                  </a:solidFill>
                                  <a:latin typeface="Cambria Math" panose="02040503050406030204" pitchFamily="18" charset="0"/>
                                  <a:ea typeface="Cambria Math" panose="02040503050406030204" pitchFamily="18" charset="0"/>
                                </a:rPr>
                                <m:t>2</m:t>
                              </m:r>
                            </m:den>
                          </m:f>
                        </m:sup>
                        <m:e>
                          <m:r>
                            <a:rPr lang="en-US" sz="1350" i="1">
                              <a:solidFill>
                                <a:prstClr val="black"/>
                              </a:solidFill>
                              <a:latin typeface="Cambria Math" panose="02040503050406030204" pitchFamily="18" charset="0"/>
                              <a:ea typeface="Cambria Math" panose="02040503050406030204" pitchFamily="18" charset="0"/>
                            </a:rPr>
                            <m:t>1+</m:t>
                          </m:r>
                          <m:r>
                            <a:rPr lang="en-US" sz="1350" i="1">
                              <a:solidFill>
                                <a:prstClr val="black"/>
                              </a:solidFill>
                              <a:latin typeface="Cambria Math" panose="02040503050406030204" pitchFamily="18" charset="0"/>
                              <a:ea typeface="Cambria Math" panose="02040503050406030204" pitchFamily="18" charset="0"/>
                            </a:rPr>
                            <m:t>𝐴</m:t>
                          </m:r>
                          <m:r>
                            <a:rPr lang="en-US" sz="1350" i="1">
                              <a:solidFill>
                                <a:prstClr val="black"/>
                              </a:solidFill>
                              <a:latin typeface="Cambria Math" panose="02040503050406030204" pitchFamily="18" charset="0"/>
                              <a:ea typeface="Cambria Math" panose="02040503050406030204" pitchFamily="18" charset="0"/>
                            </a:rPr>
                            <m:t>𝛽</m:t>
                          </m:r>
                          <m:func>
                            <m:funcPr>
                              <m:ctrlPr>
                                <a:rPr lang="en-US" sz="1350" i="1">
                                  <a:solidFill>
                                    <a:prstClr val="black"/>
                                  </a:solidFill>
                                  <a:latin typeface="Cambria Math" panose="02040503050406030204" pitchFamily="18" charset="0"/>
                                  <a:ea typeface="Cambria Math" panose="02040503050406030204" pitchFamily="18" charset="0"/>
                                </a:rPr>
                              </m:ctrlPr>
                            </m:funcPr>
                            <m:fName>
                              <m:r>
                                <m:rPr>
                                  <m:sty m:val="p"/>
                                </m:rPr>
                                <a:rPr lang="en-US" sz="1350">
                                  <a:solidFill>
                                    <a:prstClr val="black"/>
                                  </a:solidFill>
                                  <a:latin typeface="Cambria Math" panose="02040503050406030204" pitchFamily="18" charset="0"/>
                                  <a:ea typeface="Cambria Math" panose="02040503050406030204" pitchFamily="18" charset="0"/>
                                </a:rPr>
                                <m:t>cos</m:t>
                              </m:r>
                            </m:fName>
                            <m:e>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𝜃</m:t>
                                  </m:r>
                                </m:e>
                              </m:d>
                              <m:func>
                                <m:funcPr>
                                  <m:ctrlPr>
                                    <a:rPr lang="en-US" sz="1350" i="1">
                                      <a:solidFill>
                                        <a:prstClr val="black"/>
                                      </a:solidFill>
                                      <a:latin typeface="Cambria Math" panose="02040503050406030204" pitchFamily="18" charset="0"/>
                                      <a:ea typeface="Cambria Math" panose="02040503050406030204" pitchFamily="18" charset="0"/>
                                    </a:rPr>
                                  </m:ctrlPr>
                                </m:funcPr>
                                <m:fName>
                                  <m:r>
                                    <m:rPr>
                                      <m:sty m:val="p"/>
                                    </m:rPr>
                                    <a:rPr lang="en-US" sz="1350">
                                      <a:solidFill>
                                        <a:prstClr val="black"/>
                                      </a:solidFill>
                                      <a:latin typeface="Cambria Math" panose="02040503050406030204" pitchFamily="18" charset="0"/>
                                      <a:ea typeface="Cambria Math" panose="02040503050406030204" pitchFamily="18" charset="0"/>
                                    </a:rPr>
                                    <m:t>sin</m:t>
                                  </m:r>
                                </m:fName>
                                <m:e>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𝜃</m:t>
                                      </m:r>
                                    </m:e>
                                  </m:d>
                                </m:e>
                              </m:func>
                              <m:r>
                                <a:rPr lang="en-US" sz="1350" i="1">
                                  <a:solidFill>
                                    <a:prstClr val="black"/>
                                  </a:solidFill>
                                  <a:latin typeface="Cambria Math" panose="02040503050406030204" pitchFamily="18" charset="0"/>
                                  <a:ea typeface="Cambria Math" panose="02040503050406030204" pitchFamily="18" charset="0"/>
                                </a:rPr>
                                <m:t>𝑑</m:t>
                              </m:r>
                              <m:r>
                                <a:rPr lang="en-US" sz="1350" i="1">
                                  <a:solidFill>
                                    <a:prstClr val="black"/>
                                  </a:solidFill>
                                  <a:latin typeface="Cambria Math" panose="02040503050406030204" pitchFamily="18" charset="0"/>
                                  <a:ea typeface="Cambria Math" panose="02040503050406030204" pitchFamily="18" charset="0"/>
                                </a:rPr>
                                <m:t>𝜃</m:t>
                              </m:r>
                            </m:e>
                          </m:func>
                        </m:e>
                      </m:nary>
                      <m:r>
                        <a:rPr lang="en-US" sz="1350" b="0" i="1" smtClean="0">
                          <a:solidFill>
                            <a:prstClr val="black"/>
                          </a:solidFill>
                          <a:latin typeface="Cambria Math" panose="02040503050406030204" pitchFamily="18" charset="0"/>
                          <a:ea typeface="Cambria Math" panose="02040503050406030204" pitchFamily="18" charset="0"/>
                        </a:rPr>
                        <m:t>=1+</m:t>
                      </m:r>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b="0" i="1" smtClean="0">
                              <a:solidFill>
                                <a:prstClr val="black"/>
                              </a:solidFill>
                              <a:latin typeface="Cambria Math" panose="02040503050406030204" pitchFamily="18" charset="0"/>
                              <a:ea typeface="Cambria Math" panose="02040503050406030204" pitchFamily="18" charset="0"/>
                            </a:rPr>
                            <m:t>1</m:t>
                          </m:r>
                        </m:num>
                        <m:den>
                          <m:r>
                            <a:rPr lang="en-US" sz="1350" i="1">
                              <a:solidFill>
                                <a:prstClr val="black"/>
                              </a:solidFill>
                              <a:latin typeface="Cambria Math" panose="02040503050406030204" pitchFamily="18" charset="0"/>
                              <a:ea typeface="Cambria Math" panose="02040503050406030204" pitchFamily="18" charset="0"/>
                            </a:rPr>
                            <m:t>2</m:t>
                          </m:r>
                        </m:den>
                      </m:f>
                      <m:r>
                        <a:rPr lang="en-US" sz="1350" i="1">
                          <a:solidFill>
                            <a:prstClr val="black"/>
                          </a:solidFill>
                          <a:latin typeface="Cambria Math" panose="02040503050406030204" pitchFamily="18" charset="0"/>
                          <a:ea typeface="Cambria Math" panose="02040503050406030204" pitchFamily="18" charset="0"/>
                        </a:rPr>
                        <m:t>𝐴</m:t>
                      </m:r>
                      <m:r>
                        <a:rPr lang="en-US" sz="1350" i="1">
                          <a:solidFill>
                            <a:prstClr val="black"/>
                          </a:solidFill>
                          <a:latin typeface="Cambria Math" panose="02040503050406030204" pitchFamily="18" charset="0"/>
                          <a:ea typeface="Cambria Math" panose="02040503050406030204" pitchFamily="18" charset="0"/>
                        </a:rPr>
                        <m:t>𝛽</m:t>
                      </m:r>
                    </m:oMath>
                  </m:oMathPara>
                </a14:m>
                <a:endParaRPr lang="en-US" sz="1350" dirty="0"/>
              </a:p>
            </p:txBody>
          </p:sp>
        </mc:Choice>
        <mc:Fallback xmlns="">
          <p:sp>
            <p:nvSpPr>
              <p:cNvPr id="6" name="TextBox 5">
                <a:extLst>
                  <a:ext uri="{FF2B5EF4-FFF2-40B4-BE49-F238E27FC236}">
                    <a16:creationId xmlns:a16="http://schemas.microsoft.com/office/drawing/2014/main" id="{7364F74A-5F1F-FFE2-54D2-3A0E9941904B}"/>
                  </a:ext>
                </a:extLst>
              </p:cNvPr>
              <p:cNvSpPr txBox="1">
                <a:spLocks noRot="1" noChangeAspect="1" noMove="1" noResize="1" noEditPoints="1" noAdjustHandles="1" noChangeArrowheads="1" noChangeShapeType="1" noTextEdit="1"/>
              </p:cNvSpPr>
              <p:nvPr/>
            </p:nvSpPr>
            <p:spPr>
              <a:xfrm>
                <a:off x="5835788" y="3995674"/>
                <a:ext cx="3366114" cy="66608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46953D-A008-520F-40B9-DF4BD1F50B80}"/>
                  </a:ext>
                </a:extLst>
              </p:cNvPr>
              <p:cNvSpPr txBox="1"/>
              <p:nvPr/>
            </p:nvSpPr>
            <p:spPr>
              <a:xfrm>
                <a:off x="5764715" y="4776936"/>
                <a:ext cx="3464475" cy="66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0" i="1" smtClean="0">
                          <a:solidFill>
                            <a:prstClr val="black"/>
                          </a:solidFill>
                          <a:latin typeface="Cambria Math" panose="02040503050406030204" pitchFamily="18" charset="0"/>
                          <a:ea typeface="Cambria Math" panose="02040503050406030204" pitchFamily="18" charset="0"/>
                        </a:rPr>
                        <m:t>𝑊</m:t>
                      </m:r>
                      <m:r>
                        <a:rPr lang="en-US" sz="1350" b="0" i="1" baseline="-25000" smtClean="0">
                          <a:solidFill>
                            <a:prstClr val="black"/>
                          </a:solidFill>
                          <a:latin typeface="Cambria Math" panose="02040503050406030204" pitchFamily="18" charset="0"/>
                          <a:ea typeface="Cambria Math" panose="02040503050406030204" pitchFamily="18" charset="0"/>
                        </a:rPr>
                        <m:t>2</m:t>
                      </m:r>
                      <m:r>
                        <a:rPr lang="en-US" sz="1350" i="1">
                          <a:solidFill>
                            <a:prstClr val="black"/>
                          </a:solidFill>
                          <a:latin typeface="Cambria Math" panose="02040503050406030204" pitchFamily="18" charset="0"/>
                          <a:ea typeface="Cambria Math" panose="02040503050406030204" pitchFamily="18" charset="0"/>
                        </a:rPr>
                        <m:t>∝</m:t>
                      </m:r>
                      <m:nary>
                        <m:naryPr>
                          <m:limLoc m:val="undOvr"/>
                          <m:ctrlPr>
                            <a:rPr lang="en-US" sz="1350" b="0" i="1" smtClean="0">
                              <a:solidFill>
                                <a:prstClr val="black"/>
                              </a:solidFill>
                              <a:latin typeface="Cambria Math" panose="02040503050406030204" pitchFamily="18" charset="0"/>
                              <a:ea typeface="Cambria Math" panose="02040503050406030204" pitchFamily="18" charset="0"/>
                            </a:rPr>
                          </m:ctrlPr>
                        </m:naryPr>
                        <m:sub>
                          <m:f>
                            <m:fPr>
                              <m:type m:val="skw"/>
                              <m:ctrlPr>
                                <a:rPr lang="en-US" sz="1350" i="1">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𝜋</m:t>
                              </m:r>
                            </m:num>
                            <m:den>
                              <m:r>
                                <a:rPr lang="en-US" sz="1350" i="1">
                                  <a:solidFill>
                                    <a:prstClr val="black"/>
                                  </a:solidFill>
                                  <a:latin typeface="Cambria Math" panose="02040503050406030204" pitchFamily="18" charset="0"/>
                                  <a:ea typeface="Cambria Math" panose="02040503050406030204" pitchFamily="18" charset="0"/>
                                </a:rPr>
                                <m:t>2</m:t>
                              </m:r>
                            </m:den>
                          </m:f>
                        </m:sub>
                        <m:sup>
                          <m:r>
                            <a:rPr lang="en-US" sz="1350" i="1">
                              <a:solidFill>
                                <a:prstClr val="black"/>
                              </a:solidFill>
                              <a:latin typeface="Cambria Math" panose="02040503050406030204" pitchFamily="18" charset="0"/>
                              <a:ea typeface="Cambria Math" panose="02040503050406030204" pitchFamily="18" charset="0"/>
                            </a:rPr>
                            <m:t>𝜋</m:t>
                          </m:r>
                        </m:sup>
                        <m:e>
                          <m:r>
                            <a:rPr lang="en-US" sz="1350" i="1">
                              <a:solidFill>
                                <a:prstClr val="black"/>
                              </a:solidFill>
                              <a:latin typeface="Cambria Math" panose="02040503050406030204" pitchFamily="18" charset="0"/>
                              <a:ea typeface="Cambria Math" panose="02040503050406030204" pitchFamily="18" charset="0"/>
                            </a:rPr>
                            <m:t>1+</m:t>
                          </m:r>
                          <m:r>
                            <a:rPr lang="en-US" sz="1350" i="1">
                              <a:solidFill>
                                <a:prstClr val="black"/>
                              </a:solidFill>
                              <a:latin typeface="Cambria Math" panose="02040503050406030204" pitchFamily="18" charset="0"/>
                              <a:ea typeface="Cambria Math" panose="02040503050406030204" pitchFamily="18" charset="0"/>
                            </a:rPr>
                            <m:t>𝐴</m:t>
                          </m:r>
                          <m:r>
                            <a:rPr lang="en-US" sz="1350" i="1">
                              <a:solidFill>
                                <a:prstClr val="black"/>
                              </a:solidFill>
                              <a:latin typeface="Cambria Math" panose="02040503050406030204" pitchFamily="18" charset="0"/>
                              <a:ea typeface="Cambria Math" panose="02040503050406030204" pitchFamily="18" charset="0"/>
                            </a:rPr>
                            <m:t>𝛽</m:t>
                          </m:r>
                          <m:func>
                            <m:funcPr>
                              <m:ctrlPr>
                                <a:rPr lang="en-US" sz="1350" i="1">
                                  <a:solidFill>
                                    <a:prstClr val="black"/>
                                  </a:solidFill>
                                  <a:latin typeface="Cambria Math" panose="02040503050406030204" pitchFamily="18" charset="0"/>
                                  <a:ea typeface="Cambria Math" panose="02040503050406030204" pitchFamily="18" charset="0"/>
                                </a:rPr>
                              </m:ctrlPr>
                            </m:funcPr>
                            <m:fName>
                              <m:r>
                                <m:rPr>
                                  <m:sty m:val="p"/>
                                </m:rPr>
                                <a:rPr lang="en-US" sz="1350">
                                  <a:solidFill>
                                    <a:prstClr val="black"/>
                                  </a:solidFill>
                                  <a:latin typeface="Cambria Math" panose="02040503050406030204" pitchFamily="18" charset="0"/>
                                  <a:ea typeface="Cambria Math" panose="02040503050406030204" pitchFamily="18" charset="0"/>
                                </a:rPr>
                                <m:t>cos</m:t>
                              </m:r>
                            </m:fName>
                            <m:e>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𝜃</m:t>
                                  </m:r>
                                </m:e>
                              </m:d>
                              <m:func>
                                <m:funcPr>
                                  <m:ctrlPr>
                                    <a:rPr lang="en-US" sz="1350" i="1">
                                      <a:solidFill>
                                        <a:prstClr val="black"/>
                                      </a:solidFill>
                                      <a:latin typeface="Cambria Math" panose="02040503050406030204" pitchFamily="18" charset="0"/>
                                      <a:ea typeface="Cambria Math" panose="02040503050406030204" pitchFamily="18" charset="0"/>
                                    </a:rPr>
                                  </m:ctrlPr>
                                </m:funcPr>
                                <m:fName>
                                  <m:r>
                                    <m:rPr>
                                      <m:sty m:val="p"/>
                                    </m:rPr>
                                    <a:rPr lang="en-US" sz="1350">
                                      <a:solidFill>
                                        <a:prstClr val="black"/>
                                      </a:solidFill>
                                      <a:latin typeface="Cambria Math" panose="02040503050406030204" pitchFamily="18" charset="0"/>
                                      <a:ea typeface="Cambria Math" panose="02040503050406030204" pitchFamily="18" charset="0"/>
                                    </a:rPr>
                                    <m:t>sin</m:t>
                                  </m:r>
                                </m:fName>
                                <m:e>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𝜃</m:t>
                                      </m:r>
                                    </m:e>
                                  </m:d>
                                </m:e>
                              </m:func>
                              <m:r>
                                <a:rPr lang="en-US" sz="1350" i="1">
                                  <a:solidFill>
                                    <a:prstClr val="black"/>
                                  </a:solidFill>
                                  <a:latin typeface="Cambria Math" panose="02040503050406030204" pitchFamily="18" charset="0"/>
                                  <a:ea typeface="Cambria Math" panose="02040503050406030204" pitchFamily="18" charset="0"/>
                                </a:rPr>
                                <m:t>𝑑</m:t>
                              </m:r>
                              <m:r>
                                <a:rPr lang="en-US" sz="1350" i="1">
                                  <a:solidFill>
                                    <a:prstClr val="black"/>
                                  </a:solidFill>
                                  <a:latin typeface="Cambria Math" panose="02040503050406030204" pitchFamily="18" charset="0"/>
                                  <a:ea typeface="Cambria Math" panose="02040503050406030204" pitchFamily="18" charset="0"/>
                                </a:rPr>
                                <m:t>𝜃</m:t>
                              </m:r>
                            </m:e>
                          </m:func>
                        </m:e>
                      </m:nary>
                      <m:r>
                        <a:rPr lang="en-US" sz="1350" b="0" i="1" smtClean="0">
                          <a:solidFill>
                            <a:prstClr val="black"/>
                          </a:solidFill>
                          <a:latin typeface="Cambria Math" panose="02040503050406030204" pitchFamily="18" charset="0"/>
                          <a:ea typeface="Cambria Math" panose="02040503050406030204" pitchFamily="18" charset="0"/>
                        </a:rPr>
                        <m:t>=1−</m:t>
                      </m:r>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b="0" i="1" smtClean="0">
                              <a:solidFill>
                                <a:prstClr val="black"/>
                              </a:solidFill>
                              <a:latin typeface="Cambria Math" panose="02040503050406030204" pitchFamily="18" charset="0"/>
                              <a:ea typeface="Cambria Math" panose="02040503050406030204" pitchFamily="18" charset="0"/>
                            </a:rPr>
                            <m:t>1</m:t>
                          </m:r>
                        </m:num>
                        <m:den>
                          <m:r>
                            <a:rPr lang="en-US" sz="1350" i="1">
                              <a:solidFill>
                                <a:prstClr val="black"/>
                              </a:solidFill>
                              <a:latin typeface="Cambria Math" panose="02040503050406030204" pitchFamily="18" charset="0"/>
                              <a:ea typeface="Cambria Math" panose="02040503050406030204" pitchFamily="18" charset="0"/>
                            </a:rPr>
                            <m:t>2</m:t>
                          </m:r>
                        </m:den>
                      </m:f>
                      <m:r>
                        <a:rPr lang="en-US" sz="1350" i="1">
                          <a:solidFill>
                            <a:prstClr val="black"/>
                          </a:solidFill>
                          <a:latin typeface="Cambria Math" panose="02040503050406030204" pitchFamily="18" charset="0"/>
                          <a:ea typeface="Cambria Math" panose="02040503050406030204" pitchFamily="18" charset="0"/>
                        </a:rPr>
                        <m:t>𝐴</m:t>
                      </m:r>
                      <m:r>
                        <a:rPr lang="en-US" sz="1350" i="1">
                          <a:solidFill>
                            <a:prstClr val="black"/>
                          </a:solidFill>
                          <a:latin typeface="Cambria Math" panose="02040503050406030204" pitchFamily="18" charset="0"/>
                          <a:ea typeface="Cambria Math" panose="02040503050406030204" pitchFamily="18" charset="0"/>
                        </a:rPr>
                        <m:t>𝛽</m:t>
                      </m:r>
                    </m:oMath>
                  </m:oMathPara>
                </a14:m>
                <a:endParaRPr lang="en-US" sz="1350" dirty="0"/>
              </a:p>
            </p:txBody>
          </p:sp>
        </mc:Choice>
        <mc:Fallback xmlns="">
          <p:sp>
            <p:nvSpPr>
              <p:cNvPr id="7" name="TextBox 6">
                <a:extLst>
                  <a:ext uri="{FF2B5EF4-FFF2-40B4-BE49-F238E27FC236}">
                    <a16:creationId xmlns:a16="http://schemas.microsoft.com/office/drawing/2014/main" id="{4346953D-A008-520F-40B9-DF4BD1F50B80}"/>
                  </a:ext>
                </a:extLst>
              </p:cNvPr>
              <p:cNvSpPr txBox="1">
                <a:spLocks noRot="1" noChangeAspect="1" noMove="1" noResize="1" noEditPoints="1" noAdjustHandles="1" noChangeArrowheads="1" noChangeShapeType="1" noTextEdit="1"/>
              </p:cNvSpPr>
              <p:nvPr/>
            </p:nvSpPr>
            <p:spPr>
              <a:xfrm>
                <a:off x="5764715" y="4776936"/>
                <a:ext cx="3464475" cy="663900"/>
              </a:xfrm>
              <a:prstGeom prst="rect">
                <a:avLst/>
              </a:prstGeom>
              <a:blipFill>
                <a:blip r:embed="rId13"/>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450BB9D5-76AA-47BB-9B99-8D6450567155}"/>
              </a:ext>
            </a:extLst>
          </p:cNvPr>
          <p:cNvSpPr/>
          <p:nvPr/>
        </p:nvSpPr>
        <p:spPr>
          <a:xfrm>
            <a:off x="5476778" y="3890898"/>
            <a:ext cx="216038" cy="1786001"/>
          </a:xfrm>
          <a:prstGeom prst="leftBrace">
            <a:avLst/>
          </a:prstGeom>
          <a:noFill/>
          <a:ln w="6350">
            <a:solidFill>
              <a:schemeClr val="tx1"/>
            </a:solidFill>
          </a:ln>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60F4A3EA-0978-C61D-68EE-DF1AD5A2AF02}"/>
              </a:ext>
            </a:extLst>
          </p:cNvPr>
          <p:cNvPicPr>
            <a:picLocks noChangeAspect="1"/>
          </p:cNvPicPr>
          <p:nvPr/>
        </p:nvPicPr>
        <p:blipFill>
          <a:blip r:embed="rId14"/>
          <a:stretch>
            <a:fillRect/>
          </a:stretch>
        </p:blipFill>
        <p:spPr>
          <a:xfrm>
            <a:off x="-1330" y="6398262"/>
            <a:ext cx="821094" cy="459737"/>
          </a:xfrm>
          <a:prstGeom prst="rect">
            <a:avLst/>
          </a:prstGeom>
        </p:spPr>
      </p:pic>
      <p:sp>
        <p:nvSpPr>
          <p:cNvPr id="16" name="TextBox 15">
            <a:extLst>
              <a:ext uri="{FF2B5EF4-FFF2-40B4-BE49-F238E27FC236}">
                <a16:creationId xmlns:a16="http://schemas.microsoft.com/office/drawing/2014/main" id="{95FD4FBE-A06A-79A2-08C4-4BEE055180C7}"/>
              </a:ext>
            </a:extLst>
          </p:cNvPr>
          <p:cNvSpPr txBox="1"/>
          <p:nvPr/>
        </p:nvSpPr>
        <p:spPr>
          <a:xfrm>
            <a:off x="9473124" y="4737343"/>
            <a:ext cx="2535936" cy="307777"/>
          </a:xfrm>
          <a:prstGeom prst="rect">
            <a:avLst/>
          </a:prstGeom>
          <a:noFill/>
        </p:spPr>
        <p:txBody>
          <a:bodyPr wrap="square" rtlCol="0">
            <a:spAutoFit/>
          </a:bodyPr>
          <a:lstStyle/>
          <a:p>
            <a:r>
              <a:rPr lang="en-US" sz="1400" i="1" dirty="0">
                <a:solidFill>
                  <a:schemeClr val="tx2"/>
                </a:solidFill>
              </a:rPr>
              <a:t>Without back-scattering</a:t>
            </a:r>
          </a:p>
        </p:txBody>
      </p:sp>
      <mc:AlternateContent xmlns:mc="http://schemas.openxmlformats.org/markup-compatibility/2006" xmlns:a14="http://schemas.microsoft.com/office/drawing/2010/main">
        <mc:Choice Requires="a14">
          <p:graphicFrame>
            <p:nvGraphicFramePr>
              <p:cNvPr id="17" name="Table 26">
                <a:extLst>
                  <a:ext uri="{FF2B5EF4-FFF2-40B4-BE49-F238E27FC236}">
                    <a16:creationId xmlns:a16="http://schemas.microsoft.com/office/drawing/2014/main" id="{CE5F097B-DA7C-F716-7160-8539F11CE6A2}"/>
                  </a:ext>
                </a:extLst>
              </p:cNvPr>
              <p:cNvGraphicFramePr>
                <a:graphicFrameLocks noGrp="1"/>
              </p:cNvGraphicFramePr>
              <p:nvPr>
                <p:extLst>
                  <p:ext uri="{D42A27DB-BD31-4B8C-83A1-F6EECF244321}">
                    <p14:modId xmlns:p14="http://schemas.microsoft.com/office/powerpoint/2010/main" val="1655325624"/>
                  </p:ext>
                </p:extLst>
              </p:nvPr>
            </p:nvGraphicFramePr>
            <p:xfrm>
              <a:off x="4110145" y="1444282"/>
              <a:ext cx="3801079" cy="572146"/>
            </p:xfrm>
            <a:graphic>
              <a:graphicData uri="http://schemas.openxmlformats.org/drawingml/2006/table">
                <a:tbl>
                  <a:tblPr firstRow="1" bandRow="1">
                    <a:tableStyleId>{5940675A-B579-460E-94D1-54222C63F5DA}</a:tableStyleId>
                  </a:tblPr>
                  <a:tblGrid>
                    <a:gridCol w="3484054">
                      <a:extLst>
                        <a:ext uri="{9D8B030D-6E8A-4147-A177-3AD203B41FA5}">
                          <a16:colId xmlns:a16="http://schemas.microsoft.com/office/drawing/2014/main" val="2564537467"/>
                        </a:ext>
                      </a:extLst>
                    </a:gridCol>
                    <a:gridCol w="317025">
                      <a:extLst>
                        <a:ext uri="{9D8B030D-6E8A-4147-A177-3AD203B41FA5}">
                          <a16:colId xmlns:a16="http://schemas.microsoft.com/office/drawing/2014/main" val="2462634979"/>
                        </a:ext>
                      </a:extLst>
                    </a:gridCol>
                  </a:tblGrid>
                  <a:tr h="286073">
                    <a:tc>
                      <a:txBody>
                        <a:bodyPr/>
                        <a:lstStyle/>
                        <a:p>
                          <a:r>
                            <a:rPr lang="en-US" sz="1200">
                              <a:latin typeface="+mn-lt"/>
                            </a:rPr>
                            <a:t>polarization of initial neutron is known </a:t>
                          </a:r>
                          <a14:m>
                            <m:oMath xmlns:m="http://schemas.openxmlformats.org/officeDocument/2006/math">
                              <m:d>
                                <m:dPr>
                                  <m:begChr m:val="⟨"/>
                                  <m:endChr m:val="⟩"/>
                                  <m:ctrlPr>
                                    <a:rPr lang="en-US" sz="1200" i="1" smtClean="0">
                                      <a:latin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𝜎</m:t>
                                  </m:r>
                                </m:e>
                              </m:d>
                            </m:oMath>
                          </a14:m>
                          <a:r>
                            <a:rPr lang="en-US" sz="1200">
                              <a:latin typeface="+mn-lt"/>
                            </a:rPr>
                            <a:t> </a:t>
                          </a:r>
                        </a:p>
                      </a:txBody>
                      <a:tcPr marL="68580" marR="68580" marT="34290" marB="34290"/>
                    </a:tc>
                    <a:tc>
                      <a:txBody>
                        <a:bodyPr/>
                        <a:lstStyle/>
                        <a:p>
                          <a:r>
                            <a:rPr lang="en-US" sz="1000">
                              <a:sym typeface="Wingdings" panose="05000000000000000000" pitchFamily="2" charset="2"/>
                            </a:rPr>
                            <a:t></a:t>
                          </a:r>
                          <a:endParaRPr lang="en-US" sz="1000"/>
                        </a:p>
                      </a:txBody>
                      <a:tcPr marL="68580" marR="68580" marT="34290" marB="34290"/>
                    </a:tc>
                    <a:extLst>
                      <a:ext uri="{0D108BD9-81ED-4DB2-BD59-A6C34878D82A}">
                        <a16:rowId xmlns:a16="http://schemas.microsoft.com/office/drawing/2014/main" val="3720939682"/>
                      </a:ext>
                    </a:extLst>
                  </a:tr>
                  <a:tr h="2860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mn-lt"/>
                            </a:rPr>
                            <a:t>Momentum of decay electron </a:t>
                          </a:r>
                          <a14:m>
                            <m:oMath xmlns:m="http://schemas.openxmlformats.org/officeDocument/2006/math">
                              <m:acc>
                                <m:accPr>
                                  <m:chr m:val="⃗"/>
                                  <m:ctrlPr>
                                    <a:rPr lang="en-US" sz="1200" b="1" i="1" dirty="0" smtClean="0">
                                      <a:latin typeface="Cambria Math" panose="02040503050406030204" pitchFamily="18" charset="0"/>
                                      <a:ea typeface="Cambria Math" panose="02040503050406030204" pitchFamily="18" charset="0"/>
                                    </a:rPr>
                                  </m:ctrlPr>
                                </m:accPr>
                                <m:e>
                                  <m:r>
                                    <a:rPr lang="en-US" sz="1200" b="1" i="1" dirty="0">
                                      <a:latin typeface="Cambria Math" panose="02040503050406030204" pitchFamily="18" charset="0"/>
                                      <a:ea typeface="Cambria Math" panose="02040503050406030204" pitchFamily="18" charset="0"/>
                                    </a:rPr>
                                    <m:t>𝒑</m:t>
                                  </m:r>
                                </m:e>
                              </m:acc>
                              <m:r>
                                <a:rPr lang="en-US" sz="1200" b="1" i="1" baseline="-25000" dirty="0">
                                  <a:latin typeface="Cambria Math" panose="02040503050406030204" pitchFamily="18" charset="0"/>
                                  <a:ea typeface="Cambria Math" panose="02040503050406030204" pitchFamily="18" charset="0"/>
                                </a:rPr>
                                <m:t>𝒆</m:t>
                              </m:r>
                            </m:oMath>
                          </a14:m>
                          <a:r>
                            <a:rPr lang="en-US" sz="1200">
                              <a:latin typeface="+mn-lt"/>
                            </a:rPr>
                            <a:t> </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ym typeface="Wingdings" panose="05000000000000000000" pitchFamily="2" charset="2"/>
                            </a:rPr>
                            <a:t></a:t>
                          </a:r>
                          <a:endParaRPr lang="en-US" sz="1000" dirty="0"/>
                        </a:p>
                      </a:txBody>
                      <a:tcPr marL="68580" marR="68580" marT="34290" marB="34290"/>
                    </a:tc>
                    <a:extLst>
                      <a:ext uri="{0D108BD9-81ED-4DB2-BD59-A6C34878D82A}">
                        <a16:rowId xmlns:a16="http://schemas.microsoft.com/office/drawing/2014/main" val="3732542569"/>
                      </a:ext>
                    </a:extLst>
                  </a:tr>
                </a:tbl>
              </a:graphicData>
            </a:graphic>
          </p:graphicFrame>
        </mc:Choice>
        <mc:Fallback xmlns="">
          <p:graphicFrame>
            <p:nvGraphicFramePr>
              <p:cNvPr id="17" name="Table 26">
                <a:extLst>
                  <a:ext uri="{FF2B5EF4-FFF2-40B4-BE49-F238E27FC236}">
                    <a16:creationId xmlns:a16="http://schemas.microsoft.com/office/drawing/2014/main" id="{CE5F097B-DA7C-F716-7160-8539F11CE6A2}"/>
                  </a:ext>
                </a:extLst>
              </p:cNvPr>
              <p:cNvGraphicFramePr>
                <a:graphicFrameLocks noGrp="1"/>
              </p:cNvGraphicFramePr>
              <p:nvPr>
                <p:extLst>
                  <p:ext uri="{D42A27DB-BD31-4B8C-83A1-F6EECF244321}">
                    <p14:modId xmlns:p14="http://schemas.microsoft.com/office/powerpoint/2010/main" val="1655325624"/>
                  </p:ext>
                </p:extLst>
              </p:nvPr>
            </p:nvGraphicFramePr>
            <p:xfrm>
              <a:off x="4110145" y="1444282"/>
              <a:ext cx="3801079" cy="572146"/>
            </p:xfrm>
            <a:graphic>
              <a:graphicData uri="http://schemas.openxmlformats.org/drawingml/2006/table">
                <a:tbl>
                  <a:tblPr firstRow="1" bandRow="1">
                    <a:tableStyleId>{5940675A-B579-460E-94D1-54222C63F5DA}</a:tableStyleId>
                  </a:tblPr>
                  <a:tblGrid>
                    <a:gridCol w="3484054">
                      <a:extLst>
                        <a:ext uri="{9D8B030D-6E8A-4147-A177-3AD203B41FA5}">
                          <a16:colId xmlns:a16="http://schemas.microsoft.com/office/drawing/2014/main" val="2564537467"/>
                        </a:ext>
                      </a:extLst>
                    </a:gridCol>
                    <a:gridCol w="317025">
                      <a:extLst>
                        <a:ext uri="{9D8B030D-6E8A-4147-A177-3AD203B41FA5}">
                          <a16:colId xmlns:a16="http://schemas.microsoft.com/office/drawing/2014/main" val="2462634979"/>
                        </a:ext>
                      </a:extLst>
                    </a:gridCol>
                  </a:tblGrid>
                  <a:tr h="286073">
                    <a:tc>
                      <a:txBody>
                        <a:bodyPr/>
                        <a:lstStyle/>
                        <a:p>
                          <a:endParaRPr lang="en-US"/>
                        </a:p>
                      </a:txBody>
                      <a:tcPr marL="68580" marR="68580" marT="34290" marB="34290">
                        <a:blipFill>
                          <a:blip r:embed="rId15"/>
                          <a:stretch>
                            <a:fillRect l="-175" t="-2083" r="-9441" b="-106250"/>
                          </a:stretch>
                        </a:blipFill>
                      </a:tcPr>
                    </a:tc>
                    <a:tc>
                      <a:txBody>
                        <a:bodyPr/>
                        <a:lstStyle/>
                        <a:p>
                          <a:r>
                            <a:rPr lang="en-US" sz="1000">
                              <a:sym typeface="Wingdings" panose="05000000000000000000" pitchFamily="2" charset="2"/>
                            </a:rPr>
                            <a:t></a:t>
                          </a:r>
                          <a:endParaRPr lang="en-US" sz="1000"/>
                        </a:p>
                      </a:txBody>
                      <a:tcPr marL="68580" marR="68580" marT="34290" marB="34290"/>
                    </a:tc>
                    <a:extLst>
                      <a:ext uri="{0D108BD9-81ED-4DB2-BD59-A6C34878D82A}">
                        <a16:rowId xmlns:a16="http://schemas.microsoft.com/office/drawing/2014/main" val="3720939682"/>
                      </a:ext>
                    </a:extLst>
                  </a:tr>
                  <a:tr h="286073">
                    <a:tc>
                      <a:txBody>
                        <a:bodyPr/>
                        <a:lstStyle/>
                        <a:p>
                          <a:endParaRPr lang="en-US"/>
                        </a:p>
                      </a:txBody>
                      <a:tcPr marL="68580" marR="68580" marT="34290" marB="34290">
                        <a:blipFill>
                          <a:blip r:embed="rId15"/>
                          <a:stretch>
                            <a:fillRect l="-175" t="-104255" r="-9441" b="-8511"/>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ym typeface="Wingdings" panose="05000000000000000000" pitchFamily="2" charset="2"/>
                            </a:rPr>
                            <a:t></a:t>
                          </a:r>
                          <a:endParaRPr lang="en-US" sz="1000" dirty="0"/>
                        </a:p>
                      </a:txBody>
                      <a:tcPr marL="68580" marR="68580" marT="34290" marB="34290"/>
                    </a:tc>
                    <a:extLst>
                      <a:ext uri="{0D108BD9-81ED-4DB2-BD59-A6C34878D82A}">
                        <a16:rowId xmlns:a16="http://schemas.microsoft.com/office/drawing/2014/main" val="3732542569"/>
                      </a:ext>
                    </a:extLst>
                  </a:tr>
                </a:tbl>
              </a:graphicData>
            </a:graphic>
          </p:graphicFrame>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459EF3-E471-AA85-9622-0184CE6003A9}"/>
                  </a:ext>
                </a:extLst>
              </p:cNvPr>
              <p:cNvSpPr txBox="1"/>
              <p:nvPr/>
            </p:nvSpPr>
            <p:spPr>
              <a:xfrm>
                <a:off x="4590660" y="2602336"/>
                <a:ext cx="2485168" cy="439544"/>
              </a:xfrm>
              <a:prstGeom prst="rect">
                <a:avLst/>
              </a:prstGeom>
              <a:noFill/>
            </p:spPr>
            <p:txBody>
              <a:bodyPr wrap="non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𝐴</m:t>
                      </m:r>
                      <m:r>
                        <a:rPr lang="en-US" sz="1350" i="1" baseline="-25000">
                          <a:solidFill>
                            <a:prstClr val="black"/>
                          </a:solidFill>
                          <a:latin typeface="Cambria Math" panose="02040503050406030204" pitchFamily="18" charset="0"/>
                        </a:rPr>
                        <m:t>0</m:t>
                      </m:r>
                      <m:r>
                        <a:rPr lang="en-US" sz="1350" i="1">
                          <a:solidFill>
                            <a:prstClr val="black"/>
                          </a:solidFill>
                          <a:latin typeface="Cambria Math" panose="02040503050406030204" pitchFamily="18" charset="0"/>
                        </a:rPr>
                        <m:t>=−2</m:t>
                      </m:r>
                      <m:f>
                        <m:fPr>
                          <m:ctrlPr>
                            <a:rPr lang="en-US" sz="1350" i="1">
                              <a:solidFill>
                                <a:prstClr val="black"/>
                              </a:solidFill>
                              <a:latin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𝜆</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𝜆</m:t>
                              </m:r>
                              <m:r>
                                <a:rPr lang="en-US" sz="1350" i="1">
                                  <a:solidFill>
                                    <a:prstClr val="black"/>
                                  </a:solidFill>
                                  <a:latin typeface="Cambria Math" panose="02040503050406030204" pitchFamily="18" charset="0"/>
                                </a:rPr>
                                <m:t>+1</m:t>
                              </m:r>
                            </m:e>
                          </m:d>
                        </m:num>
                        <m:den>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1+3</m:t>
                              </m:r>
                              <m:r>
                                <a:rPr lang="en-US" sz="1350" i="1">
                                  <a:solidFill>
                                    <a:prstClr val="black"/>
                                  </a:solidFill>
                                  <a:latin typeface="Cambria Math" panose="02040503050406030204" pitchFamily="18" charset="0"/>
                                  <a:ea typeface="Cambria Math" panose="02040503050406030204" pitchFamily="18" charset="0"/>
                                </a:rPr>
                                <m:t>𝜆</m:t>
                              </m:r>
                              <m:r>
                                <a:rPr lang="en-US" sz="1350" i="1" baseline="30000">
                                  <a:solidFill>
                                    <a:prstClr val="black"/>
                                  </a:solidFill>
                                  <a:latin typeface="Cambria Math" panose="02040503050406030204" pitchFamily="18" charset="0"/>
                                  <a:ea typeface="Cambria Math" panose="02040503050406030204" pitchFamily="18" charset="0"/>
                                </a:rPr>
                                <m:t>2</m:t>
                              </m:r>
                            </m:e>
                          </m:d>
                        </m:den>
                      </m:f>
                      <m:r>
                        <a:rPr lang="en-US" sz="1350" i="1">
                          <a:solidFill>
                            <a:prstClr val="black"/>
                          </a:solidFill>
                          <a:latin typeface="Cambria Math" panose="02040503050406030204" pitchFamily="18" charset="0"/>
                        </a:rPr>
                        <m:t> </m:t>
                      </m:r>
                      <m:r>
                        <a:rPr lang="en-US" sz="1350" i="1">
                          <a:solidFill>
                            <a:prstClr val="black"/>
                          </a:solidFill>
                          <a:latin typeface="Cambria Math" panose="02040503050406030204" pitchFamily="18" charset="0"/>
                        </a:rPr>
                        <m:t>𝑤h𝑒𝑟𝑒</m:t>
                      </m:r>
                      <m:r>
                        <a:rPr lang="en-US" sz="1350" i="1">
                          <a:solidFill>
                            <a:prstClr val="black"/>
                          </a:solidFill>
                          <a:latin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𝜆</m:t>
                      </m:r>
                      <m:r>
                        <a:rPr lang="en-US" sz="1350" i="1">
                          <a:solidFill>
                            <a:prstClr val="black"/>
                          </a:solidFill>
                          <a:latin typeface="Cambria Math" panose="02040503050406030204" pitchFamily="18" charset="0"/>
                          <a:ea typeface="Cambria Math" panose="02040503050406030204" pitchFamily="18" charset="0"/>
                        </a:rPr>
                        <m:t>=</m:t>
                      </m:r>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𝑔</m:t>
                          </m:r>
                          <m:r>
                            <a:rPr lang="en-US" sz="1350" i="1" baseline="-25000">
                              <a:solidFill>
                                <a:prstClr val="black"/>
                              </a:solidFill>
                              <a:latin typeface="Cambria Math" panose="02040503050406030204" pitchFamily="18" charset="0"/>
                              <a:ea typeface="Cambria Math" panose="02040503050406030204" pitchFamily="18" charset="0"/>
                            </a:rPr>
                            <m:t>𝐴</m:t>
                          </m:r>
                        </m:num>
                        <m:den>
                          <m:r>
                            <a:rPr lang="en-US" sz="1350" i="1">
                              <a:solidFill>
                                <a:prstClr val="black"/>
                              </a:solidFill>
                              <a:latin typeface="Cambria Math" panose="02040503050406030204" pitchFamily="18" charset="0"/>
                              <a:ea typeface="Cambria Math" panose="02040503050406030204" pitchFamily="18" charset="0"/>
                            </a:rPr>
                            <m:t>𝑔</m:t>
                          </m:r>
                          <m:r>
                            <a:rPr lang="en-US" sz="1350" i="1" baseline="-25000">
                              <a:solidFill>
                                <a:prstClr val="black"/>
                              </a:solidFill>
                              <a:latin typeface="Cambria Math" panose="02040503050406030204" pitchFamily="18" charset="0"/>
                              <a:ea typeface="Cambria Math" panose="02040503050406030204" pitchFamily="18" charset="0"/>
                            </a:rPr>
                            <m:t>𝑉</m:t>
                          </m:r>
                        </m:den>
                      </m:f>
                    </m:oMath>
                  </m:oMathPara>
                </a14:m>
                <a:endParaRPr lang="en-US" sz="1350" dirty="0">
                  <a:solidFill>
                    <a:prstClr val="black"/>
                  </a:solidFill>
                  <a:latin typeface="Times New Roman"/>
                </a:endParaRPr>
              </a:p>
            </p:txBody>
          </p:sp>
        </mc:Choice>
        <mc:Fallback xmlns="">
          <p:sp>
            <p:nvSpPr>
              <p:cNvPr id="18" name="TextBox 17">
                <a:extLst>
                  <a:ext uri="{FF2B5EF4-FFF2-40B4-BE49-F238E27FC236}">
                    <a16:creationId xmlns:a16="http://schemas.microsoft.com/office/drawing/2014/main" id="{20459EF3-E471-AA85-9622-0184CE6003A9}"/>
                  </a:ext>
                </a:extLst>
              </p:cNvPr>
              <p:cNvSpPr txBox="1">
                <a:spLocks noRot="1" noChangeAspect="1" noMove="1" noResize="1" noEditPoints="1" noAdjustHandles="1" noChangeArrowheads="1" noChangeShapeType="1" noTextEdit="1"/>
              </p:cNvSpPr>
              <p:nvPr/>
            </p:nvSpPr>
            <p:spPr>
              <a:xfrm>
                <a:off x="4590660" y="2602336"/>
                <a:ext cx="2485168" cy="439544"/>
              </a:xfrm>
              <a:prstGeom prst="rect">
                <a:avLst/>
              </a:prstGeom>
              <a:blipFill>
                <a:blip r:embed="rId16"/>
                <a:stretch>
                  <a:fillRect l="-1225" t="-138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C3B27B-EF57-C80D-74F8-51B1E2C5A6C6}"/>
                  </a:ext>
                </a:extLst>
              </p:cNvPr>
              <p:cNvSpPr txBox="1"/>
              <p:nvPr/>
            </p:nvSpPr>
            <p:spPr>
              <a:xfrm>
                <a:off x="4414109" y="2252890"/>
                <a:ext cx="3035831" cy="618439"/>
              </a:xfrm>
              <a:prstGeom prst="rect">
                <a:avLst/>
              </a:prstGeom>
              <a:noFill/>
            </p:spPr>
            <p:txBody>
              <a:bodyPr wrap="non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𝑑𝑊</m:t>
                      </m:r>
                      <m:r>
                        <a:rPr lang="en-US" sz="1350" i="1">
                          <a:solidFill>
                            <a:prstClr val="black"/>
                          </a:solidFill>
                          <a:latin typeface="Cambria Math" panose="02040503050406030204" pitchFamily="18" charset="0"/>
                        </a:rPr>
                        <m:t>= </m:t>
                      </m:r>
                      <m:r>
                        <m:rPr>
                          <m:sty m:val="p"/>
                        </m:rPr>
                        <a:rPr lang="el-GR" sz="1350" i="1">
                          <a:solidFill>
                            <a:prstClr val="black"/>
                          </a:solidFill>
                          <a:latin typeface="Cambria Math" panose="02040503050406030204" pitchFamily="18" charset="0"/>
                          <a:ea typeface="Cambria Math" panose="02040503050406030204" pitchFamily="18" charset="0"/>
                        </a:rPr>
                        <m:t>Γ</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𝐸</m:t>
                          </m:r>
                          <m:r>
                            <a:rPr lang="en-US" sz="1350" i="1" baseline="-25000">
                              <a:solidFill>
                                <a:prstClr val="black"/>
                              </a:solidFill>
                              <a:latin typeface="Cambria Math" panose="02040503050406030204" pitchFamily="18" charset="0"/>
                              <a:ea typeface="Cambria Math" panose="02040503050406030204" pitchFamily="18" charset="0"/>
                            </a:rPr>
                            <m:t>𝑒</m:t>
                          </m:r>
                        </m:e>
                      </m:d>
                      <m:d>
                        <m:dPr>
                          <m:ctrlPr>
                            <a:rPr lang="en-US" sz="1350" i="1" baseline="-25000">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1+</m:t>
                          </m:r>
                          <m:d>
                            <m:dPr>
                              <m:begChr m:val="⟨"/>
                              <m:endChr m:val="⟩"/>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𝑃</m:t>
                              </m:r>
                            </m:e>
                          </m:d>
                          <m:r>
                            <a:rPr lang="en-US" sz="1350" i="1">
                              <a:solidFill>
                                <a:prstClr val="black"/>
                              </a:solidFill>
                              <a:latin typeface="Cambria Math" panose="02040503050406030204" pitchFamily="18" charset="0"/>
                              <a:ea typeface="Cambria Math" panose="02040503050406030204" pitchFamily="18" charset="0"/>
                            </a:rPr>
                            <m:t>𝐴</m:t>
                          </m:r>
                          <m:d>
                            <m:dPr>
                              <m:ctrlPr>
                                <a:rPr lang="en-US" sz="1350" i="1">
                                  <a:solidFill>
                                    <a:prstClr val="black"/>
                                  </a:solidFill>
                                  <a:latin typeface="Cambria Math" panose="02040503050406030204" pitchFamily="18" charset="0"/>
                                  <a:ea typeface="Cambria Math" panose="02040503050406030204" pitchFamily="18" charset="0"/>
                                </a:rPr>
                              </m:ctrlPr>
                            </m:dPr>
                            <m:e>
                              <m:r>
                                <a:rPr lang="en-US" sz="1350" i="1">
                                  <a:solidFill>
                                    <a:prstClr val="black"/>
                                  </a:solidFill>
                                  <a:latin typeface="Cambria Math" panose="02040503050406030204" pitchFamily="18" charset="0"/>
                                  <a:ea typeface="Cambria Math" panose="02040503050406030204" pitchFamily="18" charset="0"/>
                                </a:rPr>
                                <m:t>𝐸</m:t>
                              </m:r>
                              <m:r>
                                <a:rPr lang="en-US" sz="1350" i="1" baseline="-25000">
                                  <a:solidFill>
                                    <a:prstClr val="black"/>
                                  </a:solidFill>
                                  <a:latin typeface="Cambria Math" panose="02040503050406030204" pitchFamily="18" charset="0"/>
                                  <a:ea typeface="Cambria Math" panose="02040503050406030204" pitchFamily="18" charset="0"/>
                                </a:rPr>
                                <m:t>𝑒</m:t>
                              </m:r>
                            </m:e>
                          </m:d>
                          <m:r>
                            <a:rPr lang="en-US" sz="1350" i="1">
                              <a:solidFill>
                                <a:prstClr val="black"/>
                              </a:solidFill>
                              <a:latin typeface="Cambria Math" panose="02040503050406030204" pitchFamily="18" charset="0"/>
                              <a:ea typeface="Cambria Math" panose="02040503050406030204" pitchFamily="18" charset="0"/>
                            </a:rPr>
                            <m:t>𝛽</m:t>
                          </m:r>
                          <m:r>
                            <a:rPr lang="en-US" sz="1350" i="1">
                              <a:solidFill>
                                <a:prstClr val="black"/>
                              </a:solidFill>
                              <a:latin typeface="Cambria Math" panose="02040503050406030204" pitchFamily="18" charset="0"/>
                              <a:ea typeface="Cambria Math" panose="02040503050406030204" pitchFamily="18" charset="0"/>
                            </a:rPr>
                            <m:t>𝑐𝑜𝑠</m:t>
                          </m:r>
                          <m:r>
                            <a:rPr lang="en-US" sz="1350" i="1">
                              <a:solidFill>
                                <a:prstClr val="black"/>
                              </a:solidFill>
                              <a:latin typeface="Cambria Math" panose="02040503050406030204" pitchFamily="18" charset="0"/>
                              <a:ea typeface="Cambria Math" panose="02040503050406030204" pitchFamily="18" charset="0"/>
                            </a:rPr>
                            <m:t>𝜃</m:t>
                          </m:r>
                        </m:e>
                      </m:d>
                      <m:r>
                        <a:rPr lang="en-US" sz="1350" i="1">
                          <a:solidFill>
                            <a:prstClr val="black"/>
                          </a:solidFill>
                          <a:latin typeface="Cambria Math" panose="02040503050406030204" pitchFamily="18" charset="0"/>
                          <a:ea typeface="Cambria Math" panose="02040503050406030204" pitchFamily="18" charset="0"/>
                        </a:rPr>
                        <m:t>𝑑𝐸</m:t>
                      </m:r>
                      <m:r>
                        <a:rPr lang="en-US" sz="1350" i="1" baseline="-25000">
                          <a:solidFill>
                            <a:prstClr val="black"/>
                          </a:solidFill>
                          <a:latin typeface="Cambria Math" panose="02040503050406030204" pitchFamily="18" charset="0"/>
                          <a:ea typeface="Cambria Math" panose="02040503050406030204" pitchFamily="18" charset="0"/>
                        </a:rPr>
                        <m:t>𝑒</m:t>
                      </m:r>
                      <m:r>
                        <a:rPr lang="en-US" sz="1350" i="1">
                          <a:solidFill>
                            <a:prstClr val="black"/>
                          </a:solidFill>
                          <a:latin typeface="Cambria Math" panose="02040503050406030204" pitchFamily="18" charset="0"/>
                          <a:ea typeface="Cambria Math" panose="02040503050406030204" pitchFamily="18" charset="0"/>
                        </a:rPr>
                        <m:t>𝑑</m:t>
                      </m:r>
                      <m:r>
                        <m:rPr>
                          <m:sty m:val="p"/>
                        </m:rPr>
                        <a:rPr lang="el-GR" sz="1350" i="1">
                          <a:solidFill>
                            <a:prstClr val="black"/>
                          </a:solidFill>
                          <a:latin typeface="Cambria Math" panose="02040503050406030204" pitchFamily="18" charset="0"/>
                          <a:ea typeface="Cambria Math" panose="02040503050406030204" pitchFamily="18" charset="0"/>
                        </a:rPr>
                        <m:t>Ω</m:t>
                      </m:r>
                      <m:r>
                        <a:rPr lang="en-US" sz="1350" i="1" baseline="-25000">
                          <a:solidFill>
                            <a:prstClr val="black"/>
                          </a:solidFill>
                          <a:latin typeface="Cambria Math" panose="02040503050406030204" pitchFamily="18" charset="0"/>
                          <a:ea typeface="Cambria Math" panose="02040503050406030204" pitchFamily="18" charset="0"/>
                        </a:rPr>
                        <m:t>𝑒</m:t>
                      </m:r>
                    </m:oMath>
                  </m:oMathPara>
                </a14:m>
                <a:endParaRPr lang="en-US" sz="1350" baseline="-25000" dirty="0">
                  <a:solidFill>
                    <a:prstClr val="black"/>
                  </a:solidFill>
                  <a:latin typeface="Times New Roman"/>
                  <a:ea typeface="Cambria Math" panose="02040503050406030204" pitchFamily="18" charset="0"/>
                </a:endParaRPr>
              </a:p>
              <a:p>
                <a:pPr defTabSz="685800"/>
                <a:endParaRPr lang="en-US" sz="1350" dirty="0">
                  <a:solidFill>
                    <a:prstClr val="black"/>
                  </a:solidFill>
                  <a:latin typeface="Times New Roman"/>
                </a:endParaRPr>
              </a:p>
              <a:p>
                <a:pPr defTabSz="685800"/>
                <a:r>
                  <a:rPr lang="en-US" sz="1350" dirty="0">
                    <a:solidFill>
                      <a:prstClr val="black"/>
                    </a:solidFill>
                    <a:latin typeface="Times New Roman"/>
                  </a:rPr>
                  <a:t>              </a:t>
                </a:r>
              </a:p>
            </p:txBody>
          </p:sp>
        </mc:Choice>
        <mc:Fallback xmlns="">
          <p:sp>
            <p:nvSpPr>
              <p:cNvPr id="19" name="TextBox 18">
                <a:extLst>
                  <a:ext uri="{FF2B5EF4-FFF2-40B4-BE49-F238E27FC236}">
                    <a16:creationId xmlns:a16="http://schemas.microsoft.com/office/drawing/2014/main" id="{5FC3B27B-EF57-C80D-74F8-51B1E2C5A6C6}"/>
                  </a:ext>
                </a:extLst>
              </p:cNvPr>
              <p:cNvSpPr txBox="1">
                <a:spLocks noRot="1" noChangeAspect="1" noMove="1" noResize="1" noEditPoints="1" noAdjustHandles="1" noChangeArrowheads="1" noChangeShapeType="1" noTextEdit="1"/>
              </p:cNvSpPr>
              <p:nvPr/>
            </p:nvSpPr>
            <p:spPr>
              <a:xfrm>
                <a:off x="4414109" y="2252890"/>
                <a:ext cx="3035831" cy="618439"/>
              </a:xfrm>
              <a:prstGeom prst="rect">
                <a:avLst/>
              </a:prstGeom>
              <a:blipFill>
                <a:blip r:embed="rId17"/>
                <a:stretch>
                  <a:fillRect l="-1004"/>
                </a:stretch>
              </a:blipFill>
            </p:spPr>
            <p:txBody>
              <a:bodyPr/>
              <a:lstStyle/>
              <a:p>
                <a:r>
                  <a:rPr lang="en-US">
                    <a:noFill/>
                  </a:rPr>
                  <a:t> </a:t>
                </a:r>
              </a:p>
            </p:txBody>
          </p:sp>
        </mc:Fallback>
      </mc:AlternateContent>
    </p:spTree>
    <p:extLst>
      <p:ext uri="{BB962C8B-B14F-4D97-AF65-F5344CB8AC3E}">
        <p14:creationId xmlns:p14="http://schemas.microsoft.com/office/powerpoint/2010/main" val="1876174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A01E5-0977-B59D-0F25-617EB6302EDF}"/>
              </a:ext>
            </a:extLst>
          </p:cNvPr>
          <p:cNvPicPr>
            <a:picLocks noChangeAspect="1"/>
          </p:cNvPicPr>
          <p:nvPr/>
        </p:nvPicPr>
        <p:blipFill>
          <a:blip r:embed="rId3"/>
          <a:stretch>
            <a:fillRect/>
          </a:stretch>
        </p:blipFill>
        <p:spPr>
          <a:xfrm>
            <a:off x="6304892" y="1265037"/>
            <a:ext cx="5737885" cy="4682178"/>
          </a:xfrm>
          <a:prstGeom prst="rect">
            <a:avLst/>
          </a:prstGeom>
        </p:spPr>
      </p:pic>
      <p:pic>
        <p:nvPicPr>
          <p:cNvPr id="4" name="Picture 3">
            <a:extLst>
              <a:ext uri="{FF2B5EF4-FFF2-40B4-BE49-F238E27FC236}">
                <a16:creationId xmlns:a16="http://schemas.microsoft.com/office/drawing/2014/main" id="{84F09AF6-8DB6-E5D4-446A-19D271832791}"/>
              </a:ext>
            </a:extLst>
          </p:cNvPr>
          <p:cNvPicPr>
            <a:picLocks noChangeAspect="1"/>
          </p:cNvPicPr>
          <p:nvPr/>
        </p:nvPicPr>
        <p:blipFill>
          <a:blip r:embed="rId4"/>
          <a:stretch>
            <a:fillRect/>
          </a:stretch>
        </p:blipFill>
        <p:spPr>
          <a:xfrm>
            <a:off x="192353" y="1276467"/>
            <a:ext cx="5618615" cy="4682178"/>
          </a:xfrm>
          <a:prstGeom prst="rect">
            <a:avLst/>
          </a:prstGeom>
        </p:spPr>
      </p:pic>
      <p:sp>
        <p:nvSpPr>
          <p:cNvPr id="8" name="TextBox 7">
            <a:extLst>
              <a:ext uri="{FF2B5EF4-FFF2-40B4-BE49-F238E27FC236}">
                <a16:creationId xmlns:a16="http://schemas.microsoft.com/office/drawing/2014/main" id="{F4097F9E-CCB4-057F-25B8-CAF47177500A}"/>
              </a:ext>
            </a:extLst>
          </p:cNvPr>
          <p:cNvSpPr txBox="1"/>
          <p:nvPr/>
        </p:nvSpPr>
        <p:spPr>
          <a:xfrm>
            <a:off x="347211" y="0"/>
            <a:ext cx="10927513" cy="738664"/>
          </a:xfrm>
          <a:prstGeom prst="rect">
            <a:avLst/>
          </a:prstGeom>
          <a:noFill/>
        </p:spPr>
        <p:txBody>
          <a:bodyPr wrap="square">
            <a:spAutoFit/>
          </a:bodyPr>
          <a:lstStyle/>
          <a:p>
            <a:r>
              <a:rPr lang="en-US" sz="2400" dirty="0">
                <a:solidFill>
                  <a:srgbClr val="CCFFCC"/>
                </a:solidFill>
                <a:latin typeface="Amasis MT Pro Medium" panose="02040604050005020304" pitchFamily="18" charset="0"/>
                <a:cs typeface="Times New Roman"/>
              </a:rPr>
              <a:t>Comparison of change in </a:t>
            </a:r>
            <a:r>
              <a:rPr lang="en-US" sz="2400" dirty="0" err="1">
                <a:solidFill>
                  <a:srgbClr val="CCFFCC"/>
                </a:solidFill>
                <a:latin typeface="Amasis MT Pro Medium" panose="02040604050005020304" pitchFamily="18" charset="0"/>
                <a:cs typeface="Aldhabi" panose="01000000000000000000" pitchFamily="2" charset="-78"/>
              </a:rPr>
              <a:t>E</a:t>
            </a:r>
            <a:r>
              <a:rPr lang="en-US" sz="2400" baseline="-25000" dirty="0" err="1">
                <a:solidFill>
                  <a:srgbClr val="CCFFCC"/>
                </a:solidFill>
                <a:latin typeface="Amasis MT Pro Medium" panose="02040604050005020304" pitchFamily="18" charset="0"/>
                <a:cs typeface="Aldhabi" panose="01000000000000000000" pitchFamily="2" charset="-78"/>
              </a:rPr>
              <a:t>avg</a:t>
            </a:r>
            <a:r>
              <a:rPr lang="en-US" sz="2400" dirty="0">
                <a:solidFill>
                  <a:srgbClr val="CCFFCC"/>
                </a:solidFill>
                <a:latin typeface="Amasis MT Pro Medium" panose="02040604050005020304" pitchFamily="18" charset="0"/>
                <a:cs typeface="Aldhabi" panose="01000000000000000000" pitchFamily="2" charset="-78"/>
              </a:rPr>
              <a:t> in the detector </a:t>
            </a:r>
            <a:r>
              <a:rPr kumimoji="0" lang="en-US" sz="2400" b="0" i="0" u="none" strike="noStrike" kern="1200" cap="none" spc="0" normalizeH="0" baseline="0" noProof="0" dirty="0">
                <a:ln>
                  <a:noFill/>
                </a:ln>
                <a:solidFill>
                  <a:srgbClr val="CCFFCC"/>
                </a:solidFill>
                <a:effectLst/>
                <a:uLnTx/>
                <a:uFillTx/>
                <a:latin typeface="Amasis MT Pro Medium" panose="02040604050005020304" pitchFamily="18" charset="0"/>
                <a:cs typeface="Aldhabi" panose="01000000000000000000" pitchFamily="2" charset="-78"/>
              </a:rPr>
              <a:t>with time of flight</a:t>
            </a:r>
            <a:endParaRPr lang="en-US" sz="2400" dirty="0">
              <a:solidFill>
                <a:srgbClr val="CCFFCC"/>
              </a:solidFill>
              <a:latin typeface="Amasis MT Pro Medium" panose="02040604050005020304" pitchFamily="18" charset="0"/>
              <a:cs typeface="Times New Roman"/>
            </a:endParaRPr>
          </a:p>
          <a:p>
            <a:r>
              <a:rPr lang="en-US" sz="1600" dirty="0">
                <a:solidFill>
                  <a:schemeClr val="bg1">
                    <a:lumMod val="95000"/>
                  </a:schemeClr>
                </a:solidFill>
                <a:latin typeface="Amasis MT Pro Medium"/>
                <a:cs typeface="Times New Roman"/>
              </a:rPr>
              <a:t> </a:t>
            </a:r>
            <a:r>
              <a:rPr lang="en-US" b="1" dirty="0">
                <a:solidFill>
                  <a:schemeClr val="bg1">
                    <a:lumMod val="95000"/>
                  </a:schemeClr>
                </a:solidFill>
                <a:latin typeface="Amasis MT Pro Light" panose="02040304050005020304" pitchFamily="18" charset="0"/>
                <a:cs typeface="Times New Roman"/>
              </a:rPr>
              <a:t> 		</a:t>
            </a:r>
            <a:r>
              <a:rPr lang="en-US" sz="1600" b="1" dirty="0">
                <a:solidFill>
                  <a:schemeClr val="bg1">
                    <a:lumMod val="95000"/>
                  </a:schemeClr>
                </a:solidFill>
                <a:latin typeface="Amasis MT Pro Light" panose="02040304050005020304" pitchFamily="18" charset="0"/>
                <a:cs typeface="Times New Roman"/>
              </a:rPr>
              <a:t>for different endcap foil moved in field expansion region and different source holder</a:t>
            </a:r>
            <a:endParaRPr lang="en-US" sz="1600" b="1" dirty="0">
              <a:solidFill>
                <a:schemeClr val="bg1">
                  <a:lumMod val="95000"/>
                </a:schemeClr>
              </a:solidFill>
              <a:latin typeface="Amasis MT Pro Light" panose="02040304050005020304" pitchFamily="18" charset="0"/>
            </a:endParaRPr>
          </a:p>
        </p:txBody>
      </p:sp>
      <p:sp>
        <p:nvSpPr>
          <p:cNvPr id="2" name="TextBox 1">
            <a:extLst>
              <a:ext uri="{FF2B5EF4-FFF2-40B4-BE49-F238E27FC236}">
                <a16:creationId xmlns:a16="http://schemas.microsoft.com/office/drawing/2014/main" id="{6C969B50-7480-245C-1139-644D7F48567F}"/>
              </a:ext>
            </a:extLst>
          </p:cNvPr>
          <p:cNvSpPr txBox="1"/>
          <p:nvPr/>
        </p:nvSpPr>
        <p:spPr>
          <a:xfrm>
            <a:off x="-152948" y="5961776"/>
            <a:ext cx="12469292"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a:t>
            </a:r>
            <a:r>
              <a:rPr lang="en-US" sz="1200" i="1" dirty="0" err="1">
                <a:solidFill>
                  <a:schemeClr val="bg1"/>
                </a:solidFill>
                <a:latin typeface="Times New Roman"/>
              </a:rPr>
              <a:t>E</a:t>
            </a:r>
            <a:r>
              <a:rPr lang="en-US" sz="1200" i="1" baseline="-25000" dirty="0" err="1">
                <a:solidFill>
                  <a:schemeClr val="bg1"/>
                </a:solidFill>
                <a:latin typeface="Times New Roman"/>
              </a:rPr>
              <a:t>avg</a:t>
            </a:r>
            <a:r>
              <a:rPr lang="en-US" sz="1200" i="1" dirty="0">
                <a:solidFill>
                  <a:schemeClr val="bg1"/>
                </a:solidFill>
                <a:latin typeface="Times New Roman"/>
              </a:rPr>
              <a:t> detector with the time of flight for the  back-scattered events that hit the detector 1 first . The analysis is done for the  endcap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rPr>
              <a:t> </a:t>
            </a:r>
            <a:r>
              <a:rPr lang="en-US" sz="1200" i="1" dirty="0" err="1">
                <a:solidFill>
                  <a:schemeClr val="bg1"/>
                </a:solidFill>
              </a:rPr>
              <a:t>andmoved</a:t>
            </a:r>
            <a:r>
              <a:rPr lang="en-US" sz="1200" i="1" dirty="0">
                <a:solidFill>
                  <a:schemeClr val="bg1"/>
                </a:solidFill>
              </a:rPr>
              <a:t> through magnetic field expansion region.. </a:t>
            </a:r>
            <a:r>
              <a:rPr lang="en-US" sz="1200" i="1" dirty="0">
                <a:solidFill>
                  <a:schemeClr val="bg1"/>
                </a:solidFill>
                <a:latin typeface="Times New Roman"/>
              </a:rPr>
              <a:t>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6" name="TextBox 5">
            <a:extLst>
              <a:ext uri="{FF2B5EF4-FFF2-40B4-BE49-F238E27FC236}">
                <a16:creationId xmlns:a16="http://schemas.microsoft.com/office/drawing/2014/main" id="{7B87637A-AEF7-25AC-D552-D54A71261637}"/>
              </a:ext>
            </a:extLst>
          </p:cNvPr>
          <p:cNvSpPr txBox="1"/>
          <p:nvPr/>
        </p:nvSpPr>
        <p:spPr>
          <a:xfrm>
            <a:off x="78921" y="710038"/>
            <a:ext cx="11920726" cy="830997"/>
          </a:xfrm>
          <a:prstGeom prst="rect">
            <a:avLst/>
          </a:prstGeom>
          <a:noFill/>
        </p:spPr>
        <p:txBody>
          <a:bodyPr wrap="square">
            <a:spAutoFit/>
          </a:bodyPr>
          <a:lstStyle/>
          <a:p>
            <a:pPr marL="285750" indent="-285750">
              <a:buFont typeface="Wingdings" panose="05000000000000000000" pitchFamily="2" charset="2"/>
              <a:buChar char="§"/>
            </a:pPr>
            <a:r>
              <a:rPr lang="en-US" sz="1600" dirty="0" err="1">
                <a:solidFill>
                  <a:schemeClr val="bg1"/>
                </a:solidFill>
              </a:rPr>
              <a:t>E</a:t>
            </a:r>
            <a:r>
              <a:rPr lang="en-US" sz="1600" baseline="-25000" dirty="0" err="1">
                <a:solidFill>
                  <a:schemeClr val="bg1"/>
                </a:solidFill>
              </a:rPr>
              <a:t>avg</a:t>
            </a:r>
            <a:r>
              <a:rPr lang="en-US" sz="1600" baseline="-25000" dirty="0">
                <a:solidFill>
                  <a:schemeClr val="bg1"/>
                </a:solidFill>
              </a:rPr>
              <a:t> </a:t>
            </a:r>
            <a:r>
              <a:rPr lang="en-US" sz="1600" dirty="0">
                <a:solidFill>
                  <a:schemeClr val="bg1"/>
                </a:solidFill>
              </a:rPr>
              <a:t> deposited in detector 1 (triggered first) increases with increase in time of flight from 25 ns – 125 ns and becomes ~ constant after that.</a:t>
            </a:r>
          </a:p>
          <a:p>
            <a:pPr marL="285750" indent="-285750">
              <a:buFont typeface="Wingdings" panose="05000000000000000000" pitchFamily="2" charset="2"/>
              <a:buChar char="§"/>
            </a:pPr>
            <a:r>
              <a:rPr lang="en-US" sz="1600" dirty="0" err="1">
                <a:solidFill>
                  <a:schemeClr val="bg1"/>
                </a:solidFill>
              </a:rPr>
              <a:t>E_avg</a:t>
            </a:r>
            <a:r>
              <a:rPr lang="en-US" sz="1600" dirty="0">
                <a:solidFill>
                  <a:schemeClr val="bg1"/>
                </a:solidFill>
              </a:rPr>
              <a:t> deposited in detector 2 at (-z) decreases when foil is moved from uniform to field expansion region</a:t>
            </a:r>
          </a:p>
          <a:p>
            <a:pPr marL="285750" indent="-285750">
              <a:buFont typeface="Wingdings" panose="05000000000000000000" pitchFamily="2" charset="2"/>
              <a:buChar char="§"/>
            </a:pPr>
            <a:endParaRPr lang="en-US" sz="1600" dirty="0">
              <a:solidFill>
                <a:schemeClr val="bg1"/>
              </a:solidFill>
            </a:endParaRPr>
          </a:p>
        </p:txBody>
      </p:sp>
      <p:sp>
        <p:nvSpPr>
          <p:cNvPr id="5" name="TextBox 4">
            <a:extLst>
              <a:ext uri="{FF2B5EF4-FFF2-40B4-BE49-F238E27FC236}">
                <a16:creationId xmlns:a16="http://schemas.microsoft.com/office/drawing/2014/main" id="{CA8CECDE-B27A-1121-A47D-1FB1BB5B96D7}"/>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13 	</a:t>
            </a:r>
          </a:p>
        </p:txBody>
      </p:sp>
      <p:pic>
        <p:nvPicPr>
          <p:cNvPr id="7" name="Picture 6">
            <a:extLst>
              <a:ext uri="{FF2B5EF4-FFF2-40B4-BE49-F238E27FC236}">
                <a16:creationId xmlns:a16="http://schemas.microsoft.com/office/drawing/2014/main" id="{3BF80B3C-6AAA-1224-6D1B-A91A429FA64F}"/>
              </a:ext>
            </a:extLst>
          </p:cNvPr>
          <p:cNvPicPr>
            <a:picLocks noChangeAspect="1"/>
          </p:cNvPicPr>
          <p:nvPr/>
        </p:nvPicPr>
        <p:blipFill>
          <a:blip r:embed="rId5"/>
          <a:stretch>
            <a:fillRect/>
          </a:stretch>
        </p:blipFill>
        <p:spPr>
          <a:xfrm>
            <a:off x="-1330" y="6398262"/>
            <a:ext cx="821094" cy="459737"/>
          </a:xfrm>
          <a:prstGeom prst="rect">
            <a:avLst/>
          </a:prstGeom>
        </p:spPr>
      </p:pic>
      <p:sp>
        <p:nvSpPr>
          <p:cNvPr id="9" name="TextBox 8">
            <a:extLst>
              <a:ext uri="{FF2B5EF4-FFF2-40B4-BE49-F238E27FC236}">
                <a16:creationId xmlns:a16="http://schemas.microsoft.com/office/drawing/2014/main" id="{8AE7F1D0-F3CE-EA01-CC77-C0634DED49A1}"/>
              </a:ext>
            </a:extLst>
          </p:cNvPr>
          <p:cNvSpPr txBox="1"/>
          <p:nvPr/>
        </p:nvSpPr>
        <p:spPr>
          <a:xfrm>
            <a:off x="2907102" y="2030893"/>
            <a:ext cx="1043795" cy="307777"/>
          </a:xfrm>
          <a:prstGeom prst="rect">
            <a:avLst/>
          </a:prstGeom>
          <a:noFill/>
        </p:spPr>
        <p:txBody>
          <a:bodyPr wrap="square" rtlCol="0">
            <a:spAutoFit/>
          </a:bodyPr>
          <a:lstStyle/>
          <a:p>
            <a:r>
              <a:rPr lang="en-US" sz="1400" dirty="0">
                <a:solidFill>
                  <a:schemeClr val="accent1">
                    <a:lumMod val="75000"/>
                  </a:schemeClr>
                </a:solidFill>
              </a:rPr>
              <a:t>Detector 1</a:t>
            </a:r>
          </a:p>
        </p:txBody>
      </p:sp>
      <p:sp>
        <p:nvSpPr>
          <p:cNvPr id="10" name="TextBox 9">
            <a:extLst>
              <a:ext uri="{FF2B5EF4-FFF2-40B4-BE49-F238E27FC236}">
                <a16:creationId xmlns:a16="http://schemas.microsoft.com/office/drawing/2014/main" id="{29BEAD39-5445-8B09-1093-E03C536FA3C3}"/>
              </a:ext>
            </a:extLst>
          </p:cNvPr>
          <p:cNvSpPr txBox="1"/>
          <p:nvPr/>
        </p:nvSpPr>
        <p:spPr>
          <a:xfrm>
            <a:off x="9322268" y="1984891"/>
            <a:ext cx="1043795" cy="307777"/>
          </a:xfrm>
          <a:prstGeom prst="rect">
            <a:avLst/>
          </a:prstGeom>
          <a:noFill/>
        </p:spPr>
        <p:txBody>
          <a:bodyPr wrap="square" rtlCol="0">
            <a:spAutoFit/>
          </a:bodyPr>
          <a:lstStyle/>
          <a:p>
            <a:r>
              <a:rPr lang="en-US" sz="1400" dirty="0">
                <a:solidFill>
                  <a:schemeClr val="accent1">
                    <a:lumMod val="75000"/>
                  </a:schemeClr>
                </a:solidFill>
              </a:rPr>
              <a:t>Detector 1</a:t>
            </a:r>
          </a:p>
        </p:txBody>
      </p:sp>
      <p:sp>
        <p:nvSpPr>
          <p:cNvPr id="11" name="TextBox 10">
            <a:extLst>
              <a:ext uri="{FF2B5EF4-FFF2-40B4-BE49-F238E27FC236}">
                <a16:creationId xmlns:a16="http://schemas.microsoft.com/office/drawing/2014/main" id="{1EEB878B-FE90-C300-0737-C5B82C86CA9F}"/>
              </a:ext>
            </a:extLst>
          </p:cNvPr>
          <p:cNvSpPr txBox="1"/>
          <p:nvPr/>
        </p:nvSpPr>
        <p:spPr>
          <a:xfrm>
            <a:off x="2817965" y="4132856"/>
            <a:ext cx="1043795" cy="307777"/>
          </a:xfrm>
          <a:prstGeom prst="rect">
            <a:avLst/>
          </a:prstGeom>
          <a:noFill/>
        </p:spPr>
        <p:txBody>
          <a:bodyPr wrap="square" rtlCol="0">
            <a:spAutoFit/>
          </a:bodyPr>
          <a:lstStyle/>
          <a:p>
            <a:r>
              <a:rPr lang="en-US" sz="1400" dirty="0">
                <a:solidFill>
                  <a:srgbClr val="00B050"/>
                </a:solidFill>
              </a:rPr>
              <a:t>Detector 2</a:t>
            </a:r>
          </a:p>
        </p:txBody>
      </p:sp>
      <p:sp>
        <p:nvSpPr>
          <p:cNvPr id="12" name="TextBox 11">
            <a:extLst>
              <a:ext uri="{FF2B5EF4-FFF2-40B4-BE49-F238E27FC236}">
                <a16:creationId xmlns:a16="http://schemas.microsoft.com/office/drawing/2014/main" id="{57F762E6-0F34-52F8-EC7F-9AC694B72E66}"/>
              </a:ext>
            </a:extLst>
          </p:cNvPr>
          <p:cNvSpPr txBox="1"/>
          <p:nvPr/>
        </p:nvSpPr>
        <p:spPr>
          <a:xfrm>
            <a:off x="9276263" y="3974706"/>
            <a:ext cx="1043795" cy="307777"/>
          </a:xfrm>
          <a:prstGeom prst="rect">
            <a:avLst/>
          </a:prstGeom>
          <a:noFill/>
        </p:spPr>
        <p:txBody>
          <a:bodyPr wrap="square" rtlCol="0">
            <a:spAutoFit/>
          </a:bodyPr>
          <a:lstStyle/>
          <a:p>
            <a:r>
              <a:rPr lang="en-US" sz="1400" dirty="0">
                <a:solidFill>
                  <a:srgbClr val="00B050"/>
                </a:solidFill>
              </a:rPr>
              <a:t>Detector 2</a:t>
            </a:r>
          </a:p>
        </p:txBody>
      </p:sp>
    </p:spTree>
    <p:extLst>
      <p:ext uri="{BB962C8B-B14F-4D97-AF65-F5344CB8AC3E}">
        <p14:creationId xmlns:p14="http://schemas.microsoft.com/office/powerpoint/2010/main" val="46738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A01E5-0977-B59D-0F25-617EB6302EDF}"/>
              </a:ext>
            </a:extLst>
          </p:cNvPr>
          <p:cNvPicPr>
            <a:picLocks noChangeAspect="1"/>
          </p:cNvPicPr>
          <p:nvPr/>
        </p:nvPicPr>
        <p:blipFill>
          <a:blip r:embed="rId2"/>
          <a:stretch>
            <a:fillRect/>
          </a:stretch>
        </p:blipFill>
        <p:spPr>
          <a:xfrm>
            <a:off x="6302921" y="1259217"/>
            <a:ext cx="5737885" cy="4682178"/>
          </a:xfrm>
          <a:prstGeom prst="rect">
            <a:avLst/>
          </a:prstGeom>
        </p:spPr>
      </p:pic>
      <p:pic>
        <p:nvPicPr>
          <p:cNvPr id="4" name="Picture 3">
            <a:extLst>
              <a:ext uri="{FF2B5EF4-FFF2-40B4-BE49-F238E27FC236}">
                <a16:creationId xmlns:a16="http://schemas.microsoft.com/office/drawing/2014/main" id="{84F09AF6-8DB6-E5D4-446A-19D271832791}"/>
              </a:ext>
            </a:extLst>
          </p:cNvPr>
          <p:cNvPicPr>
            <a:picLocks noChangeAspect="1"/>
          </p:cNvPicPr>
          <p:nvPr/>
        </p:nvPicPr>
        <p:blipFill>
          <a:blip r:embed="rId3"/>
          <a:stretch>
            <a:fillRect/>
          </a:stretch>
        </p:blipFill>
        <p:spPr>
          <a:xfrm>
            <a:off x="192353" y="1276467"/>
            <a:ext cx="5618615" cy="4682178"/>
          </a:xfrm>
          <a:prstGeom prst="rect">
            <a:avLst/>
          </a:prstGeom>
        </p:spPr>
      </p:pic>
      <p:sp>
        <p:nvSpPr>
          <p:cNvPr id="8" name="TextBox 7">
            <a:extLst>
              <a:ext uri="{FF2B5EF4-FFF2-40B4-BE49-F238E27FC236}">
                <a16:creationId xmlns:a16="http://schemas.microsoft.com/office/drawing/2014/main" id="{F4097F9E-CCB4-057F-25B8-CAF47177500A}"/>
              </a:ext>
            </a:extLst>
          </p:cNvPr>
          <p:cNvSpPr txBox="1"/>
          <p:nvPr/>
        </p:nvSpPr>
        <p:spPr>
          <a:xfrm>
            <a:off x="347211" y="0"/>
            <a:ext cx="10927513" cy="738664"/>
          </a:xfrm>
          <a:prstGeom prst="rect">
            <a:avLst/>
          </a:prstGeom>
          <a:noFill/>
        </p:spPr>
        <p:txBody>
          <a:bodyPr wrap="square">
            <a:spAutoFit/>
          </a:bodyPr>
          <a:lstStyle/>
          <a:p>
            <a:r>
              <a:rPr lang="en-US" sz="2400" dirty="0">
                <a:solidFill>
                  <a:srgbClr val="CCFFCC"/>
                </a:solidFill>
                <a:latin typeface="Amasis MT Pro Medium" panose="02040604050005020304" pitchFamily="18" charset="0"/>
                <a:cs typeface="Times New Roman"/>
              </a:rPr>
              <a:t>Comparison of change in </a:t>
            </a:r>
            <a:r>
              <a:rPr lang="en-US" sz="2400" dirty="0" err="1">
                <a:solidFill>
                  <a:srgbClr val="CCFFCC"/>
                </a:solidFill>
                <a:latin typeface="Amasis MT Pro Medium" panose="02040604050005020304" pitchFamily="18" charset="0"/>
                <a:cs typeface="Aldhabi" panose="01000000000000000000" pitchFamily="2" charset="-78"/>
              </a:rPr>
              <a:t>E</a:t>
            </a:r>
            <a:r>
              <a:rPr lang="en-US" sz="2400" baseline="-25000" dirty="0" err="1">
                <a:solidFill>
                  <a:srgbClr val="CCFFCC"/>
                </a:solidFill>
                <a:latin typeface="Amasis MT Pro Medium" panose="02040604050005020304" pitchFamily="18" charset="0"/>
                <a:cs typeface="Aldhabi" panose="01000000000000000000" pitchFamily="2" charset="-78"/>
              </a:rPr>
              <a:t>avg</a:t>
            </a:r>
            <a:r>
              <a:rPr lang="en-US" sz="2400" dirty="0">
                <a:solidFill>
                  <a:srgbClr val="CCFFCC"/>
                </a:solidFill>
                <a:latin typeface="Amasis MT Pro Medium" panose="02040604050005020304" pitchFamily="18" charset="0"/>
                <a:cs typeface="Aldhabi" panose="01000000000000000000" pitchFamily="2" charset="-78"/>
              </a:rPr>
              <a:t> in the detector </a:t>
            </a:r>
            <a:r>
              <a:rPr kumimoji="0" lang="en-US" sz="2400" b="0" i="0" u="none" strike="noStrike" kern="1200" cap="none" spc="0" normalizeH="0" baseline="0" noProof="0" dirty="0">
                <a:ln>
                  <a:noFill/>
                </a:ln>
                <a:solidFill>
                  <a:srgbClr val="CCFFCC"/>
                </a:solidFill>
                <a:effectLst/>
                <a:uLnTx/>
                <a:uFillTx/>
                <a:latin typeface="Amasis MT Pro Medium" panose="02040604050005020304" pitchFamily="18" charset="0"/>
                <a:cs typeface="Aldhabi" panose="01000000000000000000" pitchFamily="2" charset="-78"/>
              </a:rPr>
              <a:t>with time of flight</a:t>
            </a:r>
            <a:endParaRPr lang="en-US" sz="2400" dirty="0">
              <a:solidFill>
                <a:srgbClr val="CCFFCC"/>
              </a:solidFill>
              <a:latin typeface="Amasis MT Pro Medium" panose="02040604050005020304" pitchFamily="18" charset="0"/>
              <a:cs typeface="Times New Roman"/>
            </a:endParaRPr>
          </a:p>
          <a:p>
            <a:r>
              <a:rPr lang="en-US" sz="1600" dirty="0">
                <a:solidFill>
                  <a:schemeClr val="bg1">
                    <a:lumMod val="95000"/>
                  </a:schemeClr>
                </a:solidFill>
                <a:latin typeface="Amasis MT Pro Medium"/>
                <a:cs typeface="Times New Roman"/>
              </a:rPr>
              <a:t> </a:t>
            </a:r>
            <a:r>
              <a:rPr lang="en-US" b="1" dirty="0">
                <a:solidFill>
                  <a:schemeClr val="bg1">
                    <a:lumMod val="95000"/>
                  </a:schemeClr>
                </a:solidFill>
                <a:latin typeface="Amasis MT Pro Light" panose="02040304050005020304" pitchFamily="18" charset="0"/>
                <a:cs typeface="Times New Roman"/>
              </a:rPr>
              <a:t> 		</a:t>
            </a:r>
            <a:r>
              <a:rPr lang="en-US" sz="1600" b="1" dirty="0">
                <a:solidFill>
                  <a:schemeClr val="bg1">
                    <a:lumMod val="95000"/>
                  </a:schemeClr>
                </a:solidFill>
                <a:latin typeface="Amasis MT Pro Light" panose="02040304050005020304" pitchFamily="18" charset="0"/>
                <a:cs typeface="Times New Roman"/>
              </a:rPr>
              <a:t>for different endcap foil moved in field expansion region and different source holder</a:t>
            </a:r>
            <a:endParaRPr lang="en-US" sz="1600" b="1" dirty="0">
              <a:solidFill>
                <a:schemeClr val="bg1">
                  <a:lumMod val="95000"/>
                </a:schemeClr>
              </a:solidFill>
              <a:latin typeface="Amasis MT Pro Light" panose="02040304050005020304" pitchFamily="18" charset="0"/>
            </a:endParaRPr>
          </a:p>
        </p:txBody>
      </p:sp>
      <p:sp>
        <p:nvSpPr>
          <p:cNvPr id="2" name="TextBox 1">
            <a:extLst>
              <a:ext uri="{FF2B5EF4-FFF2-40B4-BE49-F238E27FC236}">
                <a16:creationId xmlns:a16="http://schemas.microsoft.com/office/drawing/2014/main" id="{6C969B50-7480-245C-1139-644D7F48567F}"/>
              </a:ext>
            </a:extLst>
          </p:cNvPr>
          <p:cNvSpPr txBox="1"/>
          <p:nvPr/>
        </p:nvSpPr>
        <p:spPr>
          <a:xfrm>
            <a:off x="-152948" y="5961776"/>
            <a:ext cx="12469292"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a:t>
            </a:r>
            <a:r>
              <a:rPr lang="en-US" sz="1200" i="1" dirty="0" err="1">
                <a:solidFill>
                  <a:schemeClr val="bg1"/>
                </a:solidFill>
                <a:latin typeface="Times New Roman"/>
              </a:rPr>
              <a:t>E</a:t>
            </a:r>
            <a:r>
              <a:rPr lang="en-US" sz="1200" i="1" baseline="-25000" dirty="0" err="1">
                <a:solidFill>
                  <a:schemeClr val="bg1"/>
                </a:solidFill>
                <a:latin typeface="Times New Roman"/>
              </a:rPr>
              <a:t>avg</a:t>
            </a:r>
            <a:r>
              <a:rPr lang="en-US" sz="1200" i="1" dirty="0">
                <a:solidFill>
                  <a:schemeClr val="bg1"/>
                </a:solidFill>
                <a:latin typeface="Times New Roman"/>
              </a:rPr>
              <a:t> detector with the time of flight for the  back-scattered events that hit the detector 1 first . The analysis is done for the  endcap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rPr>
              <a:t> </a:t>
            </a:r>
            <a:r>
              <a:rPr lang="en-US" sz="1200" i="1" dirty="0" err="1">
                <a:solidFill>
                  <a:schemeClr val="bg1"/>
                </a:solidFill>
              </a:rPr>
              <a:t>andmoved</a:t>
            </a:r>
            <a:r>
              <a:rPr lang="en-US" sz="1200" i="1" dirty="0">
                <a:solidFill>
                  <a:schemeClr val="bg1"/>
                </a:solidFill>
              </a:rPr>
              <a:t> through magnetic field expansion region.. </a:t>
            </a:r>
            <a:r>
              <a:rPr lang="en-US" sz="1200" i="1" dirty="0">
                <a:solidFill>
                  <a:schemeClr val="bg1"/>
                </a:solidFill>
                <a:latin typeface="Times New Roman"/>
              </a:rPr>
              <a:t>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6" name="TextBox 5">
            <a:extLst>
              <a:ext uri="{FF2B5EF4-FFF2-40B4-BE49-F238E27FC236}">
                <a16:creationId xmlns:a16="http://schemas.microsoft.com/office/drawing/2014/main" id="{7B87637A-AEF7-25AC-D552-D54A71261637}"/>
              </a:ext>
            </a:extLst>
          </p:cNvPr>
          <p:cNvSpPr txBox="1"/>
          <p:nvPr/>
        </p:nvSpPr>
        <p:spPr>
          <a:xfrm>
            <a:off x="78921" y="710038"/>
            <a:ext cx="11920726" cy="830997"/>
          </a:xfrm>
          <a:prstGeom prst="rect">
            <a:avLst/>
          </a:prstGeom>
          <a:noFill/>
        </p:spPr>
        <p:txBody>
          <a:bodyPr wrap="square">
            <a:spAutoFit/>
          </a:bodyPr>
          <a:lstStyle/>
          <a:p>
            <a:pPr marL="285750" indent="-285750">
              <a:buFont typeface="Wingdings" panose="05000000000000000000" pitchFamily="2" charset="2"/>
              <a:buChar char="§"/>
            </a:pPr>
            <a:r>
              <a:rPr lang="en-US" sz="1600" dirty="0" err="1">
                <a:solidFill>
                  <a:schemeClr val="bg1"/>
                </a:solidFill>
              </a:rPr>
              <a:t>E</a:t>
            </a:r>
            <a:r>
              <a:rPr lang="en-US" sz="1600" baseline="-25000" dirty="0" err="1">
                <a:solidFill>
                  <a:schemeClr val="bg1"/>
                </a:solidFill>
              </a:rPr>
              <a:t>avg</a:t>
            </a:r>
            <a:r>
              <a:rPr lang="en-US" sz="1600" baseline="-25000" dirty="0">
                <a:solidFill>
                  <a:schemeClr val="bg1"/>
                </a:solidFill>
              </a:rPr>
              <a:t> </a:t>
            </a:r>
            <a:r>
              <a:rPr lang="en-US" sz="1600" dirty="0">
                <a:solidFill>
                  <a:schemeClr val="bg1"/>
                </a:solidFill>
              </a:rPr>
              <a:t> deposited in detector 1 (triggered first) increases with increase in time of flight from 25 ns – 125 ns and becomes ~ constant after that.</a:t>
            </a:r>
          </a:p>
          <a:p>
            <a:pPr marL="285750" indent="-285750">
              <a:buFont typeface="Wingdings" panose="05000000000000000000" pitchFamily="2" charset="2"/>
              <a:buChar char="§"/>
            </a:pPr>
            <a:r>
              <a:rPr lang="en-US" sz="1600" dirty="0" err="1">
                <a:solidFill>
                  <a:schemeClr val="bg1"/>
                </a:solidFill>
              </a:rPr>
              <a:t>E_avg</a:t>
            </a:r>
            <a:r>
              <a:rPr lang="en-US" sz="1600" dirty="0">
                <a:solidFill>
                  <a:schemeClr val="bg1"/>
                </a:solidFill>
              </a:rPr>
              <a:t> deposited in detector 2 at (-z) decreases when foil is moved from uniform to field expansion region</a:t>
            </a:r>
          </a:p>
          <a:p>
            <a:pPr marL="285750" indent="-285750">
              <a:buFont typeface="Wingdings" panose="05000000000000000000" pitchFamily="2" charset="2"/>
              <a:buChar char="§"/>
            </a:pPr>
            <a:endParaRPr lang="en-US" sz="1600" dirty="0">
              <a:solidFill>
                <a:schemeClr val="bg1"/>
              </a:solidFill>
            </a:endParaRPr>
          </a:p>
        </p:txBody>
      </p:sp>
      <p:sp>
        <p:nvSpPr>
          <p:cNvPr id="5" name="TextBox 4">
            <a:extLst>
              <a:ext uri="{FF2B5EF4-FFF2-40B4-BE49-F238E27FC236}">
                <a16:creationId xmlns:a16="http://schemas.microsoft.com/office/drawing/2014/main" id="{CA8CECDE-B27A-1121-A47D-1FB1BB5B96D7}"/>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13 	</a:t>
            </a:r>
          </a:p>
        </p:txBody>
      </p:sp>
      <p:pic>
        <p:nvPicPr>
          <p:cNvPr id="7" name="Picture 6">
            <a:extLst>
              <a:ext uri="{FF2B5EF4-FFF2-40B4-BE49-F238E27FC236}">
                <a16:creationId xmlns:a16="http://schemas.microsoft.com/office/drawing/2014/main" id="{3BF80B3C-6AAA-1224-6D1B-A91A429FA64F}"/>
              </a:ext>
            </a:extLst>
          </p:cNvPr>
          <p:cNvPicPr>
            <a:picLocks noChangeAspect="1"/>
          </p:cNvPicPr>
          <p:nvPr/>
        </p:nvPicPr>
        <p:blipFill>
          <a:blip r:embed="rId4"/>
          <a:stretch>
            <a:fillRect/>
          </a:stretch>
        </p:blipFill>
        <p:spPr>
          <a:xfrm>
            <a:off x="-1330" y="6398262"/>
            <a:ext cx="821094" cy="459737"/>
          </a:xfrm>
          <a:prstGeom prst="rect">
            <a:avLst/>
          </a:prstGeom>
        </p:spPr>
      </p:pic>
      <p:sp>
        <p:nvSpPr>
          <p:cNvPr id="9" name="TextBox 8">
            <a:extLst>
              <a:ext uri="{FF2B5EF4-FFF2-40B4-BE49-F238E27FC236}">
                <a16:creationId xmlns:a16="http://schemas.microsoft.com/office/drawing/2014/main" id="{8AE7F1D0-F3CE-EA01-CC77-C0634DED49A1}"/>
              </a:ext>
            </a:extLst>
          </p:cNvPr>
          <p:cNvSpPr txBox="1"/>
          <p:nvPr/>
        </p:nvSpPr>
        <p:spPr>
          <a:xfrm>
            <a:off x="2907102" y="2030893"/>
            <a:ext cx="1043795" cy="307777"/>
          </a:xfrm>
          <a:prstGeom prst="rect">
            <a:avLst/>
          </a:prstGeom>
          <a:noFill/>
        </p:spPr>
        <p:txBody>
          <a:bodyPr wrap="square" rtlCol="0">
            <a:spAutoFit/>
          </a:bodyPr>
          <a:lstStyle/>
          <a:p>
            <a:r>
              <a:rPr lang="en-US" sz="1400" dirty="0">
                <a:solidFill>
                  <a:schemeClr val="accent1">
                    <a:lumMod val="75000"/>
                  </a:schemeClr>
                </a:solidFill>
              </a:rPr>
              <a:t>Detector 1</a:t>
            </a:r>
          </a:p>
        </p:txBody>
      </p:sp>
      <p:sp>
        <p:nvSpPr>
          <p:cNvPr id="10" name="TextBox 9">
            <a:extLst>
              <a:ext uri="{FF2B5EF4-FFF2-40B4-BE49-F238E27FC236}">
                <a16:creationId xmlns:a16="http://schemas.microsoft.com/office/drawing/2014/main" id="{29BEAD39-5445-8B09-1093-E03C536FA3C3}"/>
              </a:ext>
            </a:extLst>
          </p:cNvPr>
          <p:cNvSpPr txBox="1"/>
          <p:nvPr/>
        </p:nvSpPr>
        <p:spPr>
          <a:xfrm>
            <a:off x="9322268" y="1984891"/>
            <a:ext cx="1043795" cy="307777"/>
          </a:xfrm>
          <a:prstGeom prst="rect">
            <a:avLst/>
          </a:prstGeom>
          <a:noFill/>
        </p:spPr>
        <p:txBody>
          <a:bodyPr wrap="square" rtlCol="0">
            <a:spAutoFit/>
          </a:bodyPr>
          <a:lstStyle/>
          <a:p>
            <a:r>
              <a:rPr lang="en-US" sz="1400" dirty="0">
                <a:solidFill>
                  <a:schemeClr val="accent1">
                    <a:lumMod val="75000"/>
                  </a:schemeClr>
                </a:solidFill>
              </a:rPr>
              <a:t>Detector 1</a:t>
            </a:r>
          </a:p>
        </p:txBody>
      </p:sp>
      <p:sp>
        <p:nvSpPr>
          <p:cNvPr id="11" name="TextBox 10">
            <a:extLst>
              <a:ext uri="{FF2B5EF4-FFF2-40B4-BE49-F238E27FC236}">
                <a16:creationId xmlns:a16="http://schemas.microsoft.com/office/drawing/2014/main" id="{1EEB878B-FE90-C300-0737-C5B82C86CA9F}"/>
              </a:ext>
            </a:extLst>
          </p:cNvPr>
          <p:cNvSpPr txBox="1"/>
          <p:nvPr/>
        </p:nvSpPr>
        <p:spPr>
          <a:xfrm>
            <a:off x="2817965" y="4132856"/>
            <a:ext cx="1043795" cy="307777"/>
          </a:xfrm>
          <a:prstGeom prst="rect">
            <a:avLst/>
          </a:prstGeom>
          <a:noFill/>
        </p:spPr>
        <p:txBody>
          <a:bodyPr wrap="square" rtlCol="0">
            <a:spAutoFit/>
          </a:bodyPr>
          <a:lstStyle/>
          <a:p>
            <a:r>
              <a:rPr lang="en-US" sz="1400" dirty="0">
                <a:solidFill>
                  <a:srgbClr val="00B050"/>
                </a:solidFill>
              </a:rPr>
              <a:t>Detector 2</a:t>
            </a:r>
          </a:p>
        </p:txBody>
      </p:sp>
      <p:sp>
        <p:nvSpPr>
          <p:cNvPr id="12" name="TextBox 11">
            <a:extLst>
              <a:ext uri="{FF2B5EF4-FFF2-40B4-BE49-F238E27FC236}">
                <a16:creationId xmlns:a16="http://schemas.microsoft.com/office/drawing/2014/main" id="{57F762E6-0F34-52F8-EC7F-9AC694B72E66}"/>
              </a:ext>
            </a:extLst>
          </p:cNvPr>
          <p:cNvSpPr txBox="1"/>
          <p:nvPr/>
        </p:nvSpPr>
        <p:spPr>
          <a:xfrm>
            <a:off x="9276263" y="3974706"/>
            <a:ext cx="1043795" cy="307777"/>
          </a:xfrm>
          <a:prstGeom prst="rect">
            <a:avLst/>
          </a:prstGeom>
          <a:noFill/>
        </p:spPr>
        <p:txBody>
          <a:bodyPr wrap="square" rtlCol="0">
            <a:spAutoFit/>
          </a:bodyPr>
          <a:lstStyle/>
          <a:p>
            <a:r>
              <a:rPr lang="en-US" sz="1400" dirty="0">
                <a:solidFill>
                  <a:srgbClr val="00B050"/>
                </a:solidFill>
              </a:rPr>
              <a:t>Detector 2</a:t>
            </a:r>
          </a:p>
        </p:txBody>
      </p:sp>
      <p:sp>
        <p:nvSpPr>
          <p:cNvPr id="14" name="Oval 13">
            <a:extLst>
              <a:ext uri="{FF2B5EF4-FFF2-40B4-BE49-F238E27FC236}">
                <a16:creationId xmlns:a16="http://schemas.microsoft.com/office/drawing/2014/main" id="{E7273F2E-B5A2-6A3C-A633-B3E87F4C89B6}"/>
              </a:ext>
            </a:extLst>
          </p:cNvPr>
          <p:cNvSpPr/>
          <p:nvPr/>
        </p:nvSpPr>
        <p:spPr>
          <a:xfrm>
            <a:off x="2562045" y="4282483"/>
            <a:ext cx="3088257" cy="531057"/>
          </a:xfrm>
          <a:prstGeom prst="ellipse">
            <a:avLst/>
          </a:prstGeom>
          <a:noFill/>
          <a:ln w="28575">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36B617-6604-7405-7E02-76B8314E3ADA}"/>
              </a:ext>
            </a:extLst>
          </p:cNvPr>
          <p:cNvSpPr/>
          <p:nvPr/>
        </p:nvSpPr>
        <p:spPr>
          <a:xfrm>
            <a:off x="8919713" y="4210598"/>
            <a:ext cx="3163007" cy="592380"/>
          </a:xfrm>
          <a:prstGeom prst="ellipse">
            <a:avLst/>
          </a:prstGeom>
          <a:noFill/>
          <a:ln w="28575">
            <a:solidFill>
              <a:srgbClr val="0033C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AAB1901-B133-A9BB-D75C-4ED50569C4AB}"/>
              </a:ext>
            </a:extLst>
          </p:cNvPr>
          <p:cNvSpPr txBox="1"/>
          <p:nvPr/>
        </p:nvSpPr>
        <p:spPr>
          <a:xfrm>
            <a:off x="4270015" y="4033808"/>
            <a:ext cx="1449021" cy="307777"/>
          </a:xfrm>
          <a:prstGeom prst="rect">
            <a:avLst/>
          </a:prstGeom>
          <a:noFill/>
        </p:spPr>
        <p:txBody>
          <a:bodyPr wrap="square" rtlCol="0">
            <a:spAutoFit/>
          </a:bodyPr>
          <a:lstStyle/>
          <a:p>
            <a:r>
              <a:rPr lang="en-US" sz="1400" dirty="0"/>
              <a:t>Near decay trap</a:t>
            </a:r>
          </a:p>
        </p:txBody>
      </p:sp>
      <p:sp>
        <p:nvSpPr>
          <p:cNvPr id="16" name="TextBox 15">
            <a:extLst>
              <a:ext uri="{FF2B5EF4-FFF2-40B4-BE49-F238E27FC236}">
                <a16:creationId xmlns:a16="http://schemas.microsoft.com/office/drawing/2014/main" id="{F2B81D59-CC8C-4CC3-BB05-3A0AB94DBF8B}"/>
              </a:ext>
            </a:extLst>
          </p:cNvPr>
          <p:cNvSpPr txBox="1"/>
          <p:nvPr/>
        </p:nvSpPr>
        <p:spPr>
          <a:xfrm>
            <a:off x="4235648" y="4802978"/>
            <a:ext cx="1449021" cy="307777"/>
          </a:xfrm>
          <a:prstGeom prst="rect">
            <a:avLst/>
          </a:prstGeom>
          <a:noFill/>
        </p:spPr>
        <p:txBody>
          <a:bodyPr wrap="square" rtlCol="0">
            <a:spAutoFit/>
          </a:bodyPr>
          <a:lstStyle/>
          <a:p>
            <a:r>
              <a:rPr lang="en-US" sz="1400" dirty="0"/>
              <a:t>Near detector</a:t>
            </a:r>
          </a:p>
        </p:txBody>
      </p:sp>
    </p:spTree>
    <p:extLst>
      <p:ext uri="{BB962C8B-B14F-4D97-AF65-F5344CB8AC3E}">
        <p14:creationId xmlns:p14="http://schemas.microsoft.com/office/powerpoint/2010/main" val="1302729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4DF9DF4-4CDA-F1DA-CB39-E54A684E8D26}"/>
              </a:ext>
            </a:extLst>
          </p:cNvPr>
          <p:cNvPicPr>
            <a:picLocks noChangeAspect="1"/>
          </p:cNvPicPr>
          <p:nvPr/>
        </p:nvPicPr>
        <p:blipFill>
          <a:blip r:embed="rId2"/>
          <a:stretch>
            <a:fillRect/>
          </a:stretch>
        </p:blipFill>
        <p:spPr>
          <a:xfrm>
            <a:off x="7069840" y="691430"/>
            <a:ext cx="4865176" cy="325160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A07375-BBEA-99F4-2AED-FA72673C06A5}"/>
                  </a:ext>
                </a:extLst>
              </p:cNvPr>
              <p:cNvSpPr txBox="1"/>
              <p:nvPr/>
            </p:nvSpPr>
            <p:spPr>
              <a:xfrm>
                <a:off x="105597" y="3213340"/>
                <a:ext cx="7061858" cy="4519892"/>
              </a:xfrm>
              <a:prstGeom prst="rect">
                <a:avLst/>
              </a:prstGeom>
              <a:noFill/>
            </p:spPr>
            <p:txBody>
              <a:bodyPr wrap="square" rtlCol="0">
                <a:spAutoFit/>
              </a:bodyPr>
              <a:lstStyle/>
              <a:p>
                <a:pPr marL="285750" indent="-285750" defTabSz="457200">
                  <a:buFont typeface="Arial" panose="020B0604020202020204" pitchFamily="34" charset="0"/>
                  <a:buChar char="•"/>
                </a:pPr>
                <a:r>
                  <a:rPr lang="en-US" sz="3600" dirty="0">
                    <a:solidFill>
                      <a:schemeClr val="accent2">
                        <a:lumMod val="60000"/>
                        <a:lumOff val="40000"/>
                      </a:schemeClr>
                    </a:solidFill>
                    <a:latin typeface="Aldhabi" panose="01000000000000000000" pitchFamily="2" charset="-78"/>
                    <a:cs typeface="Aldhabi" panose="01000000000000000000" pitchFamily="2" charset="-78"/>
                  </a:rPr>
                  <a:t>Change in ratios of back-scattered events</a:t>
                </a:r>
                <a:endParaRPr lang="en-US" sz="3600" b="1" dirty="0">
                  <a:solidFill>
                    <a:schemeClr val="accent2">
                      <a:lumMod val="60000"/>
                      <a:lumOff val="40000"/>
                    </a:schemeClr>
                  </a:solidFill>
                  <a:latin typeface="Aldhabi" panose="01000000000000000000" pitchFamily="2" charset="-78"/>
                  <a:cs typeface="Aldhabi" panose="01000000000000000000" pitchFamily="2" charset="-78"/>
                </a:endParaRPr>
              </a:p>
              <a:p>
                <a:pPr defTabSz="457200"/>
                <a14:m>
                  <m:oMathPara xmlns:m="http://schemas.openxmlformats.org/officeDocument/2006/math">
                    <m:oMathParaPr>
                      <m:jc m:val="centerGroup"/>
                    </m:oMathParaPr>
                    <m:oMath xmlns:m="http://schemas.openxmlformats.org/officeDocument/2006/math">
                      <m:f>
                        <m:fPr>
                          <m:ctrlPr>
                            <a:rPr lang="en-US" b="1" i="1" smtClean="0">
                              <a:solidFill>
                                <a:schemeClr val="accent2">
                                  <a:lumMod val="60000"/>
                                  <a:lumOff val="40000"/>
                                </a:schemeClr>
                              </a:solidFill>
                              <a:latin typeface="Cambria Math" panose="02040503050406030204" pitchFamily="18" charset="0"/>
                            </a:rPr>
                          </m:ctrlPr>
                        </m:fPr>
                        <m:num>
                          <m:r>
                            <a:rPr lang="en-US" b="1" i="1">
                              <a:solidFill>
                                <a:schemeClr val="accent2">
                                  <a:lumMod val="60000"/>
                                  <a:lumOff val="40000"/>
                                </a:schemeClr>
                              </a:solidFill>
                              <a:latin typeface="Cambria Math" panose="02040503050406030204" pitchFamily="18" charset="0"/>
                            </a:rPr>
                            <m:t>𝑵</m:t>
                          </m:r>
                          <m:r>
                            <a:rPr lang="en-US" b="1" i="1" baseline="-25000">
                              <a:solidFill>
                                <a:schemeClr val="accent2">
                                  <a:lumMod val="60000"/>
                                  <a:lumOff val="40000"/>
                                </a:schemeClr>
                              </a:solidFill>
                              <a:latin typeface="Cambria Math" panose="02040503050406030204" pitchFamily="18" charset="0"/>
                            </a:rPr>
                            <m:t>𝑻𝒚𝒑𝒆</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𝒅𝒆𝒕𝒆𝒄𝒕𝒐𝒓</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m:t>
                          </m:r>
                          <m:r>
                            <a:rPr lang="en-US" b="1" i="1" baseline="-25000">
                              <a:solidFill>
                                <a:schemeClr val="accent2">
                                  <a:lumMod val="60000"/>
                                  <a:lumOff val="40000"/>
                                </a:schemeClr>
                              </a:solidFill>
                              <a:latin typeface="Cambria Math" panose="02040503050406030204" pitchFamily="18" charset="0"/>
                            </a:rPr>
                            <m:t>𝟐</m:t>
                          </m:r>
                        </m:num>
                        <m:den>
                          <m:r>
                            <a:rPr lang="en-US" b="1" i="1" smtClean="0">
                              <a:solidFill>
                                <a:schemeClr val="accent2">
                                  <a:lumMod val="60000"/>
                                  <a:lumOff val="40000"/>
                                </a:schemeClr>
                              </a:solidFill>
                              <a:latin typeface="Cambria Math" panose="02040503050406030204" pitchFamily="18" charset="0"/>
                            </a:rPr>
                            <m:t>𝑵</m:t>
                          </m:r>
                          <m:r>
                            <a:rPr lang="en-US" b="1" i="1" baseline="-25000">
                              <a:solidFill>
                                <a:schemeClr val="accent2">
                                  <a:lumMod val="60000"/>
                                  <a:lumOff val="40000"/>
                                </a:schemeClr>
                              </a:solidFill>
                              <a:latin typeface="Cambria Math" panose="02040503050406030204" pitchFamily="18" charset="0"/>
                            </a:rPr>
                            <m:t>𝑻𝒚𝒑𝒆</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𝟎</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𝒅𝒆𝒕𝒆𝒄𝒕𝒐𝒓</m:t>
                          </m:r>
                          <m:r>
                            <a:rPr lang="en-US" b="1" i="1" baseline="-25000">
                              <a:solidFill>
                                <a:schemeClr val="accent2">
                                  <a:lumMod val="60000"/>
                                  <a:lumOff val="40000"/>
                                </a:schemeClr>
                              </a:solidFill>
                              <a:latin typeface="Cambria Math" panose="02040503050406030204" pitchFamily="18" charset="0"/>
                            </a:rPr>
                            <m:t> </m:t>
                          </m:r>
                          <m:r>
                            <a:rPr lang="en-US" b="1" i="1" baseline="-25000">
                              <a:solidFill>
                                <a:schemeClr val="accent2">
                                  <a:lumMod val="60000"/>
                                  <a:lumOff val="40000"/>
                                </a:schemeClr>
                              </a:solidFill>
                              <a:latin typeface="Cambria Math" panose="02040503050406030204" pitchFamily="18" charset="0"/>
                            </a:rPr>
                            <m:t>𝟏</m:t>
                          </m:r>
                          <m:r>
                            <a:rPr lang="en-US" b="1" i="1" baseline="-25000">
                              <a:solidFill>
                                <a:schemeClr val="accent2">
                                  <a:lumMod val="60000"/>
                                  <a:lumOff val="40000"/>
                                </a:schemeClr>
                              </a:solidFill>
                              <a:latin typeface="Cambria Math" panose="02040503050406030204" pitchFamily="18" charset="0"/>
                            </a:rPr>
                            <m:t>,</m:t>
                          </m:r>
                          <m:r>
                            <a:rPr lang="en-US" b="1" i="1" baseline="-25000">
                              <a:solidFill>
                                <a:schemeClr val="accent2">
                                  <a:lumMod val="60000"/>
                                  <a:lumOff val="40000"/>
                                </a:schemeClr>
                              </a:solidFill>
                              <a:latin typeface="Cambria Math" panose="02040503050406030204" pitchFamily="18" charset="0"/>
                            </a:rPr>
                            <m:t>𝟐</m:t>
                          </m:r>
                        </m:den>
                      </m:f>
                    </m:oMath>
                  </m:oMathPara>
                </a14:m>
                <a:endParaRPr lang="en-US" b="1" dirty="0">
                  <a:solidFill>
                    <a:srgbClr val="CCFFCC"/>
                  </a:solidFill>
                  <a:latin typeface="Aldhabi" panose="01000000000000000000" pitchFamily="2" charset="-78"/>
                  <a:cs typeface="Aldhabi" panose="01000000000000000000" pitchFamily="2" charset="-78"/>
                </a:endParaRPr>
              </a:p>
              <a:p>
                <a:pPr marL="285750" indent="-285750" defTabSz="457200">
                  <a:buFont typeface="Arial" panose="020B0604020202020204" pitchFamily="34" charset="0"/>
                  <a:buChar char="•"/>
                </a:pPr>
                <a:r>
                  <a:rPr lang="en-US" sz="3600" dirty="0">
                    <a:solidFill>
                      <a:schemeClr val="accent2">
                        <a:lumMod val="60000"/>
                        <a:lumOff val="40000"/>
                      </a:schemeClr>
                    </a:solidFill>
                    <a:latin typeface="Aldhabi" panose="01000000000000000000" pitchFamily="2" charset="-78"/>
                    <a:cs typeface="Aldhabi" panose="01000000000000000000" pitchFamily="2" charset="-78"/>
                  </a:rPr>
                  <a:t>Change in average energy deposition with time of flight</a:t>
                </a:r>
              </a:p>
              <a:p>
                <a:pPr marL="285750" indent="-285750" defTabSz="457200">
                  <a:buFont typeface="Arial" panose="020B0604020202020204" pitchFamily="34" charset="0"/>
                  <a:buChar char="•"/>
                </a:pPr>
                <a:r>
                  <a:rPr lang="en-US" sz="3600" dirty="0">
                    <a:solidFill>
                      <a:srgbClr val="CCFFCC"/>
                    </a:solidFill>
                    <a:latin typeface="Aldhabi" panose="01000000000000000000" pitchFamily="2" charset="-78"/>
                    <a:cs typeface="Aldhabi" panose="01000000000000000000" pitchFamily="2" charset="-78"/>
                  </a:rPr>
                  <a:t> Change in Physics models and step-size in simulations</a:t>
                </a:r>
                <a:br>
                  <a:rPr lang="en-US" sz="3600" dirty="0">
                    <a:solidFill>
                      <a:srgbClr val="CCFFCC"/>
                    </a:solidFill>
                    <a:latin typeface="Aldhabi" panose="01000000000000000000" pitchFamily="2" charset="-78"/>
                    <a:cs typeface="Aldhabi" panose="01000000000000000000" pitchFamily="2" charset="-78"/>
                  </a:rPr>
                </a:br>
                <a:br>
                  <a:rPr lang="en-US" sz="3600" dirty="0">
                    <a:solidFill>
                      <a:srgbClr val="CCFFCC"/>
                    </a:solidFill>
                    <a:latin typeface="Aldhabi" panose="01000000000000000000" pitchFamily="2" charset="-78"/>
                    <a:cs typeface="Aldhabi" panose="01000000000000000000" pitchFamily="2" charset="-78"/>
                  </a:rPr>
                </a:br>
                <a:br>
                  <a:rPr lang="en-US" sz="3600" dirty="0">
                    <a:solidFill>
                      <a:srgbClr val="CCFFCC"/>
                    </a:solidFill>
                    <a:latin typeface="Aldhabi" panose="01000000000000000000" pitchFamily="2" charset="-78"/>
                    <a:cs typeface="Aldhabi" panose="01000000000000000000" pitchFamily="2" charset="-78"/>
                  </a:rPr>
                </a:br>
                <a:r>
                  <a:rPr lang="en-US" sz="3600" dirty="0">
                    <a:solidFill>
                      <a:srgbClr val="CCFFCC"/>
                    </a:solidFill>
                    <a:latin typeface="Aldhabi" panose="01000000000000000000" pitchFamily="2" charset="-78"/>
                    <a:cs typeface="Aldhabi" panose="01000000000000000000" pitchFamily="2" charset="-78"/>
                  </a:rPr>
                  <a:t> </a:t>
                </a:r>
              </a:p>
              <a:p>
                <a:pPr marL="285750" indent="-285750" defTabSz="457200">
                  <a:buFont typeface="Arial" panose="020B0604020202020204" pitchFamily="34" charset="0"/>
                  <a:buChar char="•"/>
                </a:pPr>
                <a:endParaRPr lang="en-US" sz="3600" dirty="0">
                  <a:solidFill>
                    <a:srgbClr val="CCFFCC"/>
                  </a:solidFill>
                  <a:latin typeface="Aldhabi" panose="01000000000000000000" pitchFamily="2" charset="-78"/>
                  <a:cs typeface="Aldhabi" panose="01000000000000000000" pitchFamily="2" charset="-78"/>
                </a:endParaRPr>
              </a:p>
            </p:txBody>
          </p:sp>
        </mc:Choice>
        <mc:Fallback xmlns="">
          <p:sp>
            <p:nvSpPr>
              <p:cNvPr id="3" name="TextBox 2">
                <a:extLst>
                  <a:ext uri="{FF2B5EF4-FFF2-40B4-BE49-F238E27FC236}">
                    <a16:creationId xmlns:a16="http://schemas.microsoft.com/office/drawing/2014/main" id="{5DA07375-BBEA-99F4-2AED-FA72673C06A5}"/>
                  </a:ext>
                </a:extLst>
              </p:cNvPr>
              <p:cNvSpPr txBox="1">
                <a:spLocks noRot="1" noChangeAspect="1" noMove="1" noResize="1" noEditPoints="1" noAdjustHandles="1" noChangeArrowheads="1" noChangeShapeType="1" noTextEdit="1"/>
              </p:cNvSpPr>
              <p:nvPr/>
            </p:nvSpPr>
            <p:spPr>
              <a:xfrm>
                <a:off x="105597" y="3213340"/>
                <a:ext cx="7061858" cy="4519892"/>
              </a:xfrm>
              <a:prstGeom prst="rect">
                <a:avLst/>
              </a:prstGeom>
              <a:blipFill>
                <a:blip r:embed="rId3"/>
                <a:stretch>
                  <a:fillRect l="-2330" t="-1887" r="-2588"/>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7033B44-F223-002A-24E6-C3F3259ABA31}"/>
              </a:ext>
            </a:extLst>
          </p:cNvPr>
          <p:cNvSpPr txBox="1"/>
          <p:nvPr/>
        </p:nvSpPr>
        <p:spPr>
          <a:xfrm>
            <a:off x="1524000" y="198987"/>
            <a:ext cx="941545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r>
              <a:rPr lang="en-US" sz="2600" dirty="0">
                <a:solidFill>
                  <a:schemeClr val="bg1"/>
                </a:solidFill>
                <a:latin typeface="Amasis MT Pro Medium"/>
                <a:cs typeface="Times New Roman"/>
              </a:rPr>
              <a:t>UCNA+ simulation results for backscattering systematics</a:t>
            </a:r>
            <a:endParaRPr lang="en-US" sz="2600" dirty="0">
              <a:solidFill>
                <a:schemeClr val="bg1"/>
              </a:solidFill>
              <a:latin typeface="Amasis MT Pro Medium"/>
            </a:endParaRPr>
          </a:p>
        </p:txBody>
      </p:sp>
      <p:pic>
        <p:nvPicPr>
          <p:cNvPr id="2" name="Picture 1">
            <a:extLst>
              <a:ext uri="{FF2B5EF4-FFF2-40B4-BE49-F238E27FC236}">
                <a16:creationId xmlns:a16="http://schemas.microsoft.com/office/drawing/2014/main" id="{A12D2AFE-6B6D-659C-0FF4-14B5E63BB6ED}"/>
              </a:ext>
            </a:extLst>
          </p:cNvPr>
          <p:cNvPicPr>
            <a:picLocks noChangeAspect="1"/>
          </p:cNvPicPr>
          <p:nvPr/>
        </p:nvPicPr>
        <p:blipFill>
          <a:blip r:embed="rId4"/>
          <a:stretch>
            <a:fillRect/>
          </a:stretch>
        </p:blipFill>
        <p:spPr>
          <a:xfrm>
            <a:off x="-1330" y="6398262"/>
            <a:ext cx="821094" cy="459737"/>
          </a:xfrm>
          <a:prstGeom prst="rect">
            <a:avLst/>
          </a:prstGeom>
        </p:spPr>
      </p:pic>
    </p:spTree>
    <p:extLst>
      <p:ext uri="{BB962C8B-B14F-4D97-AF65-F5344CB8AC3E}">
        <p14:creationId xmlns:p14="http://schemas.microsoft.com/office/powerpoint/2010/main" val="615577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numbers and colored dots&#10;&#10;Description automatically generated">
            <a:extLst>
              <a:ext uri="{FF2B5EF4-FFF2-40B4-BE49-F238E27FC236}">
                <a16:creationId xmlns:a16="http://schemas.microsoft.com/office/drawing/2014/main" id="{DB451978-5361-5176-F102-86A88F5A2B64}"/>
              </a:ext>
            </a:extLst>
          </p:cNvPr>
          <p:cNvPicPr>
            <a:picLocks noChangeAspect="1"/>
          </p:cNvPicPr>
          <p:nvPr/>
        </p:nvPicPr>
        <p:blipFill>
          <a:blip r:embed="rId3"/>
          <a:stretch>
            <a:fillRect/>
          </a:stretch>
        </p:blipFill>
        <p:spPr>
          <a:xfrm>
            <a:off x="71335" y="1418901"/>
            <a:ext cx="5747055" cy="4596317"/>
          </a:xfrm>
          <a:prstGeom prst="rect">
            <a:avLst/>
          </a:prstGeom>
        </p:spPr>
      </p:pic>
      <p:sp>
        <p:nvSpPr>
          <p:cNvPr id="4" name="TextBox 3">
            <a:extLst>
              <a:ext uri="{FF2B5EF4-FFF2-40B4-BE49-F238E27FC236}">
                <a16:creationId xmlns:a16="http://schemas.microsoft.com/office/drawing/2014/main" id="{9CDFF916-131D-2999-E89A-59995270A574}"/>
              </a:ext>
            </a:extLst>
          </p:cNvPr>
          <p:cNvSpPr txBox="1"/>
          <p:nvPr/>
        </p:nvSpPr>
        <p:spPr>
          <a:xfrm>
            <a:off x="1576232" y="799627"/>
            <a:ext cx="106157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sz="1600" dirty="0">
                <a:solidFill>
                  <a:schemeClr val="bg1"/>
                </a:solidFill>
              </a:rPr>
              <a:t>The ratio changes by 7% on using different physics model. </a:t>
            </a:r>
          </a:p>
          <a:p>
            <a:pPr marL="285750" indent="-285750">
              <a:buFont typeface="Wingdings" panose="05000000000000000000" pitchFamily="2" charset="2"/>
              <a:buChar char="§"/>
            </a:pPr>
            <a:r>
              <a:rPr lang="en-US" sz="1600" dirty="0">
                <a:solidFill>
                  <a:schemeClr val="bg1"/>
                </a:solidFill>
              </a:rPr>
              <a:t>Vary the step-size from the order of thickness of source-holder to thickness of dead-layer. </a:t>
            </a:r>
          </a:p>
        </p:txBody>
      </p:sp>
      <p:pic>
        <p:nvPicPr>
          <p:cNvPr id="5" name="Content Placeholder 3">
            <a:extLst>
              <a:ext uri="{FF2B5EF4-FFF2-40B4-BE49-F238E27FC236}">
                <a16:creationId xmlns:a16="http://schemas.microsoft.com/office/drawing/2014/main" id="{802AE755-7561-5D0C-6FAA-132981D70BB2}"/>
              </a:ext>
            </a:extLst>
          </p:cNvPr>
          <p:cNvPicPr>
            <a:picLocks noChangeAspect="1"/>
          </p:cNvPicPr>
          <p:nvPr/>
        </p:nvPicPr>
        <p:blipFill>
          <a:blip r:embed="rId4"/>
          <a:stretch>
            <a:fillRect/>
          </a:stretch>
        </p:blipFill>
        <p:spPr>
          <a:xfrm>
            <a:off x="6373610" y="1418901"/>
            <a:ext cx="5747055" cy="4597644"/>
          </a:xfrm>
          <a:prstGeom prst="rect">
            <a:avLst/>
          </a:prstGeom>
        </p:spPr>
      </p:pic>
      <p:sp>
        <p:nvSpPr>
          <p:cNvPr id="6" name="TextBox 5">
            <a:extLst>
              <a:ext uri="{FF2B5EF4-FFF2-40B4-BE49-F238E27FC236}">
                <a16:creationId xmlns:a16="http://schemas.microsoft.com/office/drawing/2014/main" id="{BF7083A3-09F6-1810-0B57-D61149288AFC}"/>
              </a:ext>
            </a:extLst>
          </p:cNvPr>
          <p:cNvSpPr txBox="1"/>
          <p:nvPr/>
        </p:nvSpPr>
        <p:spPr>
          <a:xfrm>
            <a:off x="-1" y="60963"/>
            <a:ext cx="109641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Physics Models</a:t>
            </a:r>
          </a:p>
          <a:p>
            <a:r>
              <a:rPr lang="en-US" b="1" dirty="0">
                <a:solidFill>
                  <a:srgbClr val="CCFFCC"/>
                </a:solidFill>
                <a:latin typeface="Amasis MT Pro Light" panose="02040304050005020304" pitchFamily="18" charset="0"/>
                <a:cs typeface="Times New Roman"/>
              </a:rPr>
              <a:t>		for Mylar as source holder when Endcap foil is moved through magnetic field expansion region</a:t>
            </a:r>
            <a:endParaRPr lang="en-US" b="1" dirty="0">
              <a:solidFill>
                <a:srgbClr val="CCFFCC"/>
              </a:solidFill>
              <a:latin typeface="Amasis MT Pro Light" panose="02040304050005020304" pitchFamily="18" charset="0"/>
            </a:endParaRPr>
          </a:p>
        </p:txBody>
      </p:sp>
      <p:sp>
        <p:nvSpPr>
          <p:cNvPr id="9" name="TextBox 8">
            <a:extLst>
              <a:ext uri="{FF2B5EF4-FFF2-40B4-BE49-F238E27FC236}">
                <a16:creationId xmlns:a16="http://schemas.microsoft.com/office/drawing/2014/main" id="{48092F09-3458-24D3-9A69-59AD6FB1AA70}"/>
              </a:ext>
            </a:extLst>
          </p:cNvPr>
          <p:cNvSpPr txBox="1"/>
          <p:nvPr/>
        </p:nvSpPr>
        <p:spPr>
          <a:xfrm>
            <a:off x="49564" y="5981137"/>
            <a:ext cx="11283351"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Livermore and Penelope physics model as a function of step-size varied from 10 nm to 0.5 micron .</a:t>
            </a:r>
          </a:p>
        </p:txBody>
      </p:sp>
      <p:sp>
        <p:nvSpPr>
          <p:cNvPr id="3" name="TextBox 2">
            <a:extLst>
              <a:ext uri="{FF2B5EF4-FFF2-40B4-BE49-F238E27FC236}">
                <a16:creationId xmlns:a16="http://schemas.microsoft.com/office/drawing/2014/main" id="{3C7DEBA6-2DFF-EE16-5237-9330B89576E5}"/>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14 	</a:t>
            </a:r>
          </a:p>
        </p:txBody>
      </p:sp>
      <p:pic>
        <p:nvPicPr>
          <p:cNvPr id="7" name="Picture 6">
            <a:extLst>
              <a:ext uri="{FF2B5EF4-FFF2-40B4-BE49-F238E27FC236}">
                <a16:creationId xmlns:a16="http://schemas.microsoft.com/office/drawing/2014/main" id="{523AE3F7-4629-7953-A550-3ECF467D7E9D}"/>
              </a:ext>
            </a:extLst>
          </p:cNvPr>
          <p:cNvPicPr>
            <a:picLocks noChangeAspect="1"/>
          </p:cNvPicPr>
          <p:nvPr/>
        </p:nvPicPr>
        <p:blipFill>
          <a:blip r:embed="rId5"/>
          <a:stretch>
            <a:fillRect/>
          </a:stretch>
        </p:blipFill>
        <p:spPr>
          <a:xfrm>
            <a:off x="-1330" y="6398262"/>
            <a:ext cx="821094" cy="459737"/>
          </a:xfrm>
          <a:prstGeom prst="rect">
            <a:avLst/>
          </a:prstGeom>
        </p:spPr>
      </p:pic>
    </p:spTree>
    <p:extLst>
      <p:ext uri="{BB962C8B-B14F-4D97-AF65-F5344CB8AC3E}">
        <p14:creationId xmlns:p14="http://schemas.microsoft.com/office/powerpoint/2010/main" val="2597360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C3FFF-75FA-F1E3-1E16-F6D2CB73089E}"/>
              </a:ext>
            </a:extLst>
          </p:cNvPr>
          <p:cNvSpPr txBox="1"/>
          <p:nvPr/>
        </p:nvSpPr>
        <p:spPr>
          <a:xfrm>
            <a:off x="239486" y="728262"/>
            <a:ext cx="11571514" cy="2031325"/>
          </a:xfrm>
          <a:prstGeom prst="rect">
            <a:avLst/>
          </a:prstGeom>
          <a:noFill/>
        </p:spPr>
        <p:txBody>
          <a:bodyPr wrap="square">
            <a:spAutoFit/>
          </a:bodyPr>
          <a:lstStyle/>
          <a:p>
            <a:pPr marL="285750" indent="-285750">
              <a:buFont typeface="Wingdings" panose="05000000000000000000" pitchFamily="2" charset="2"/>
              <a:buChar char="§"/>
            </a:pPr>
            <a:r>
              <a:rPr lang="en-US" b="1" i="0" dirty="0">
                <a:solidFill>
                  <a:schemeClr val="bg1"/>
                </a:solidFill>
                <a:effectLst>
                  <a:outerShdw blurRad="38100" dist="38100" dir="2700000" algn="tl">
                    <a:srgbClr val="000000">
                      <a:alpha val="43137"/>
                    </a:srgbClr>
                  </a:outerShdw>
                </a:effectLst>
                <a:latin typeface="Sitka Heading" pitchFamily="2" charset="0"/>
              </a:rPr>
              <a:t>Examine ratios </a:t>
            </a:r>
            <a:r>
              <a:rPr lang="en-US" b="1" dirty="0">
                <a:solidFill>
                  <a:schemeClr val="bg1"/>
                </a:solidFill>
                <a:effectLst>
                  <a:outerShdw blurRad="38100" dist="38100" dir="2700000" algn="tl">
                    <a:srgbClr val="000000">
                      <a:alpha val="43137"/>
                    </a:srgbClr>
                  </a:outerShdw>
                </a:effectLst>
                <a:latin typeface="Sitka Heading" pitchFamily="2" charset="0"/>
              </a:rPr>
              <a:t>of </a:t>
            </a:r>
            <a:r>
              <a:rPr lang="en-US" b="1" i="0" dirty="0">
                <a:solidFill>
                  <a:schemeClr val="bg1"/>
                </a:solidFill>
                <a:effectLst>
                  <a:outerShdw blurRad="38100" dist="38100" dir="2700000" algn="tl">
                    <a:srgbClr val="000000">
                      <a:alpha val="43137"/>
                    </a:srgbClr>
                  </a:outerShdw>
                </a:effectLst>
                <a:latin typeface="Sitka Heading" pitchFamily="2" charset="0"/>
              </a:rPr>
              <a:t>back-scattered events to direct events closely related to point of interest. </a:t>
            </a:r>
          </a:p>
          <a:p>
            <a:pPr marL="285750" indent="-285750">
              <a:buFont typeface="Wingdings" panose="05000000000000000000" pitchFamily="2" charset="2"/>
              <a:buChar char="§"/>
            </a:pPr>
            <a:endParaRPr lang="en-US" b="1" i="0" dirty="0">
              <a:solidFill>
                <a:schemeClr val="bg1"/>
              </a:solidFill>
              <a:effectLst>
                <a:outerShdw blurRad="38100" dist="38100" dir="2700000" algn="tl">
                  <a:srgbClr val="000000">
                    <a:alpha val="43137"/>
                  </a:srgbClr>
                </a:outerShdw>
              </a:effectLst>
              <a:latin typeface="Sitka Heading" pitchFamily="2" charset="0"/>
            </a:endParaRPr>
          </a:p>
          <a:p>
            <a:pPr marL="285750" indent="-285750">
              <a:buFont typeface="Wingdings" panose="05000000000000000000" pitchFamily="2" charset="2"/>
              <a:buChar char="§"/>
            </a:pPr>
            <a:r>
              <a:rPr lang="en-US" b="1" i="0" dirty="0">
                <a:solidFill>
                  <a:schemeClr val="bg1"/>
                </a:solidFill>
                <a:effectLst>
                  <a:outerShdw blurRad="38100" dist="38100" dir="2700000" algn="tl">
                    <a:srgbClr val="000000">
                      <a:alpha val="43137"/>
                    </a:srgbClr>
                  </a:outerShdw>
                </a:effectLst>
                <a:latin typeface="Sitka Heading" pitchFamily="2" charset="0"/>
              </a:rPr>
              <a:t>Present change in ratios for different configurations.</a:t>
            </a:r>
          </a:p>
          <a:p>
            <a:pPr marL="285750" indent="-285750">
              <a:buFont typeface="Wingdings" panose="05000000000000000000" pitchFamily="2" charset="2"/>
              <a:buChar char="§"/>
            </a:pPr>
            <a:endParaRPr lang="en-US" b="1" i="0" dirty="0">
              <a:solidFill>
                <a:schemeClr val="bg1"/>
              </a:solidFill>
              <a:effectLst>
                <a:outerShdw blurRad="38100" dist="38100" dir="2700000" algn="tl">
                  <a:srgbClr val="000000">
                    <a:alpha val="43137"/>
                  </a:srgbClr>
                </a:outerShdw>
              </a:effectLst>
              <a:latin typeface="Sitka Heading" pitchFamily="2" charset="0"/>
            </a:endParaRP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Discover the dependence on foil position in magnetic field expansion region and produce observable that can be less than 8 %</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Physics models impacts the precision. Model correction needs to be considered</a:t>
            </a:r>
          </a:p>
        </p:txBody>
      </p:sp>
      <p:sp>
        <p:nvSpPr>
          <p:cNvPr id="4" name="TextBox 3">
            <a:extLst>
              <a:ext uri="{FF2B5EF4-FFF2-40B4-BE49-F238E27FC236}">
                <a16:creationId xmlns:a16="http://schemas.microsoft.com/office/drawing/2014/main" id="{72BBE76F-77A9-F4F0-C95C-740FE049C46F}"/>
              </a:ext>
            </a:extLst>
          </p:cNvPr>
          <p:cNvSpPr txBox="1"/>
          <p:nvPr/>
        </p:nvSpPr>
        <p:spPr>
          <a:xfrm>
            <a:off x="1136636" y="6164626"/>
            <a:ext cx="10674364" cy="276999"/>
          </a:xfrm>
          <a:prstGeom prst="rect">
            <a:avLst/>
          </a:prstGeom>
          <a:noFill/>
        </p:spPr>
        <p:txBody>
          <a:bodyPr wrap="square">
            <a:spAutoFit/>
          </a:bodyPr>
          <a:lstStyle/>
          <a:p>
            <a:r>
              <a:rPr lang="en-US" sz="1200" b="1" i="1" dirty="0">
                <a:solidFill>
                  <a:schemeClr val="bg1"/>
                </a:solidFill>
              </a:rPr>
              <a:t>This material is based upon work supported by the U.S. Department of Energy, Office of Science, Office of Nuclear Physics, under Award Number DE-SC0 014622</a:t>
            </a:r>
          </a:p>
        </p:txBody>
      </p:sp>
      <p:sp>
        <p:nvSpPr>
          <p:cNvPr id="6" name="TextBox 5">
            <a:extLst>
              <a:ext uri="{FF2B5EF4-FFF2-40B4-BE49-F238E27FC236}">
                <a16:creationId xmlns:a16="http://schemas.microsoft.com/office/drawing/2014/main" id="{766629A3-0D5F-9F5E-BDFA-3CE8F6442072}"/>
              </a:ext>
            </a:extLst>
          </p:cNvPr>
          <p:cNvSpPr txBox="1"/>
          <p:nvPr/>
        </p:nvSpPr>
        <p:spPr>
          <a:xfrm>
            <a:off x="5090326" y="93210"/>
            <a:ext cx="3933931" cy="461665"/>
          </a:xfrm>
          <a:prstGeom prst="rect">
            <a:avLst/>
          </a:prstGeom>
          <a:noFill/>
        </p:spPr>
        <p:txBody>
          <a:bodyPr wrap="square">
            <a:spAutoFit/>
          </a:bodyPr>
          <a:lstStyle/>
          <a:p>
            <a:pPr defTabSz="457200"/>
            <a:r>
              <a:rPr lang="en-US" sz="2400" b="1" dirty="0">
                <a:solidFill>
                  <a:schemeClr val="bg1"/>
                </a:solidFill>
                <a:latin typeface="Boucherie Block" panose="020F0502020204030204" pitchFamily="2" charset="0"/>
                <a:cs typeface="Times New Roman"/>
              </a:rPr>
              <a:t>CONCLUSION</a:t>
            </a:r>
            <a:endParaRPr lang="en-US" sz="2400" b="1" dirty="0">
              <a:solidFill>
                <a:schemeClr val="bg1"/>
              </a:solidFill>
              <a:latin typeface="Boucherie Block" panose="020F0502020204030204" pitchFamily="2" charset="0"/>
            </a:endParaRPr>
          </a:p>
        </p:txBody>
      </p:sp>
      <p:sp>
        <p:nvSpPr>
          <p:cNvPr id="7" name="TextBox 6">
            <a:extLst>
              <a:ext uri="{FF2B5EF4-FFF2-40B4-BE49-F238E27FC236}">
                <a16:creationId xmlns:a16="http://schemas.microsoft.com/office/drawing/2014/main" id="{F269B4AF-E0E0-0DD5-665B-5ED8022A0F1B}"/>
              </a:ext>
            </a:extLst>
          </p:cNvPr>
          <p:cNvSpPr txBox="1"/>
          <p:nvPr/>
        </p:nvSpPr>
        <p:spPr>
          <a:xfrm>
            <a:off x="4916155" y="3059668"/>
            <a:ext cx="3933931" cy="461665"/>
          </a:xfrm>
          <a:prstGeom prst="rect">
            <a:avLst/>
          </a:prstGeom>
          <a:noFill/>
        </p:spPr>
        <p:txBody>
          <a:bodyPr wrap="square">
            <a:spAutoFit/>
          </a:bodyPr>
          <a:lstStyle/>
          <a:p>
            <a:pPr defTabSz="457200"/>
            <a:r>
              <a:rPr lang="en-US" sz="2400" dirty="0">
                <a:solidFill>
                  <a:schemeClr val="bg1"/>
                </a:solidFill>
                <a:latin typeface="Boucherie Block" panose="020F0502020204030204" pitchFamily="2" charset="0"/>
                <a:cs typeface="Times New Roman"/>
              </a:rPr>
              <a:t>FUTURE WORK</a:t>
            </a:r>
            <a:endParaRPr lang="en-US" sz="2400" dirty="0">
              <a:solidFill>
                <a:schemeClr val="bg1"/>
              </a:solidFill>
              <a:latin typeface="Boucherie Block" panose="020F0502020204030204" pitchFamily="2" charset="0"/>
            </a:endParaRPr>
          </a:p>
        </p:txBody>
      </p:sp>
      <p:sp>
        <p:nvSpPr>
          <p:cNvPr id="2" name="TextBox 1">
            <a:extLst>
              <a:ext uri="{FF2B5EF4-FFF2-40B4-BE49-F238E27FC236}">
                <a16:creationId xmlns:a16="http://schemas.microsoft.com/office/drawing/2014/main" id="{1EDF3C1A-5240-9B88-684B-68AF259C7882}"/>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15 	</a:t>
            </a:r>
          </a:p>
        </p:txBody>
      </p:sp>
      <p:sp>
        <p:nvSpPr>
          <p:cNvPr id="5" name="TextBox 4">
            <a:extLst>
              <a:ext uri="{FF2B5EF4-FFF2-40B4-BE49-F238E27FC236}">
                <a16:creationId xmlns:a16="http://schemas.microsoft.com/office/drawing/2014/main" id="{5485B22C-6F56-A53E-8701-A6EAE29AEA65}"/>
              </a:ext>
            </a:extLst>
          </p:cNvPr>
          <p:cNvSpPr txBox="1"/>
          <p:nvPr/>
        </p:nvSpPr>
        <p:spPr>
          <a:xfrm>
            <a:off x="239486" y="3913748"/>
            <a:ext cx="11571514" cy="1477328"/>
          </a:xfrm>
          <a:prstGeom prst="rect">
            <a:avLst/>
          </a:prstGeom>
          <a:noFill/>
        </p:spPr>
        <p:txBody>
          <a:bodyPr wrap="square">
            <a:spAutoFit/>
          </a:bodyPr>
          <a:lstStyle/>
          <a:p>
            <a:pPr marL="285750" indent="-285750">
              <a:buFont typeface="Wingdings" panose="05000000000000000000" pitchFamily="2" charset="2"/>
              <a:buChar char="§"/>
            </a:pPr>
            <a:endParaRPr lang="en-US" b="1" i="0" dirty="0">
              <a:solidFill>
                <a:schemeClr val="bg1"/>
              </a:solidFill>
              <a:effectLst>
                <a:outerShdw blurRad="38100" dist="38100" dir="2700000" algn="tl">
                  <a:srgbClr val="000000">
                    <a:alpha val="43137"/>
                  </a:srgbClr>
                </a:outerShdw>
              </a:effectLst>
              <a:latin typeface="Sitka Heading" pitchFamily="2" charset="0"/>
            </a:endParaRP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Establish model reliability for UCNA+</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Explore the dependence due to lower energy source</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Understand the scattering cross-sections for different models.</a:t>
            </a:r>
          </a:p>
          <a:p>
            <a:pPr marL="285750" indent="-285750">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latin typeface="Sitka Heading" pitchFamily="2" charset="0"/>
              </a:rPr>
              <a:t>Compare and plan to perform the measurements using foils from original experiment. </a:t>
            </a:r>
          </a:p>
        </p:txBody>
      </p:sp>
      <p:pic>
        <p:nvPicPr>
          <p:cNvPr id="8" name="Picture 7">
            <a:extLst>
              <a:ext uri="{FF2B5EF4-FFF2-40B4-BE49-F238E27FC236}">
                <a16:creationId xmlns:a16="http://schemas.microsoft.com/office/drawing/2014/main" id="{582A1AEF-D2DD-A573-DA6E-45F8CCD4F903}"/>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1817925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8B057-9043-4AFC-D6CD-8B8252D6CECD}"/>
              </a:ext>
            </a:extLst>
          </p:cNvPr>
          <p:cNvSpPr txBox="1"/>
          <p:nvPr/>
        </p:nvSpPr>
        <p:spPr>
          <a:xfrm>
            <a:off x="5090326" y="93210"/>
            <a:ext cx="3933931" cy="461665"/>
          </a:xfrm>
          <a:prstGeom prst="rect">
            <a:avLst/>
          </a:prstGeom>
          <a:noFill/>
        </p:spPr>
        <p:txBody>
          <a:bodyPr wrap="square">
            <a:spAutoFit/>
          </a:bodyPr>
          <a:lstStyle/>
          <a:p>
            <a:pPr defTabSz="457200"/>
            <a:r>
              <a:rPr lang="en-US" sz="2400" b="1" dirty="0">
                <a:solidFill>
                  <a:schemeClr val="tx2">
                    <a:lumMod val="75000"/>
                  </a:schemeClr>
                </a:solidFill>
                <a:latin typeface="Boucherie Block" panose="020F0502020204030204" pitchFamily="2" charset="0"/>
                <a:cs typeface="Times New Roman"/>
              </a:rPr>
              <a:t>Collaboration</a:t>
            </a:r>
            <a:endParaRPr lang="en-US" sz="2400" b="1" dirty="0">
              <a:solidFill>
                <a:schemeClr val="tx2">
                  <a:lumMod val="75000"/>
                </a:schemeClr>
              </a:solidFill>
              <a:latin typeface="Boucherie Block" panose="020F0502020204030204" pitchFamily="2" charset="0"/>
            </a:endParaRPr>
          </a:p>
        </p:txBody>
      </p:sp>
      <p:pic>
        <p:nvPicPr>
          <p:cNvPr id="3" name="Picture 2">
            <a:extLst>
              <a:ext uri="{FF2B5EF4-FFF2-40B4-BE49-F238E27FC236}">
                <a16:creationId xmlns:a16="http://schemas.microsoft.com/office/drawing/2014/main" id="{1E885936-E537-15AC-E3C1-B5A96BDA15E3}"/>
              </a:ext>
            </a:extLst>
          </p:cNvPr>
          <p:cNvPicPr>
            <a:picLocks noChangeAspect="1"/>
          </p:cNvPicPr>
          <p:nvPr/>
        </p:nvPicPr>
        <p:blipFill rotWithShape="1">
          <a:blip r:embed="rId2"/>
          <a:srcRect t="30125" b="11218"/>
          <a:stretch/>
        </p:blipFill>
        <p:spPr>
          <a:xfrm>
            <a:off x="723566" y="2096911"/>
            <a:ext cx="7696867" cy="2664178"/>
          </a:xfrm>
          <a:prstGeom prst="rect">
            <a:avLst/>
          </a:prstGeom>
        </p:spPr>
      </p:pic>
      <p:pic>
        <p:nvPicPr>
          <p:cNvPr id="4" name="Picture 3">
            <a:extLst>
              <a:ext uri="{FF2B5EF4-FFF2-40B4-BE49-F238E27FC236}">
                <a16:creationId xmlns:a16="http://schemas.microsoft.com/office/drawing/2014/main" id="{E2225EB1-A632-C4CF-EB3D-02FBFD858E5E}"/>
              </a:ext>
            </a:extLst>
          </p:cNvPr>
          <p:cNvPicPr>
            <a:picLocks noChangeAspect="1"/>
          </p:cNvPicPr>
          <p:nvPr/>
        </p:nvPicPr>
        <p:blipFill rotWithShape="1">
          <a:blip r:embed="rId2"/>
          <a:srcRect l="-440" t="-1769" r="440" b="87366"/>
          <a:stretch/>
        </p:blipFill>
        <p:spPr>
          <a:xfrm>
            <a:off x="723566" y="1285500"/>
            <a:ext cx="7696867" cy="646331"/>
          </a:xfrm>
          <a:prstGeom prst="rect">
            <a:avLst/>
          </a:prstGeom>
        </p:spPr>
      </p:pic>
      <p:pic>
        <p:nvPicPr>
          <p:cNvPr id="5" name="Picture 4">
            <a:extLst>
              <a:ext uri="{FF2B5EF4-FFF2-40B4-BE49-F238E27FC236}">
                <a16:creationId xmlns:a16="http://schemas.microsoft.com/office/drawing/2014/main" id="{96CF9258-70A0-7D2D-5817-C5D9A0419889}"/>
              </a:ext>
            </a:extLst>
          </p:cNvPr>
          <p:cNvPicPr>
            <a:picLocks noChangeAspect="1"/>
          </p:cNvPicPr>
          <p:nvPr/>
        </p:nvPicPr>
        <p:blipFill>
          <a:blip r:embed="rId3"/>
          <a:stretch>
            <a:fillRect/>
          </a:stretch>
        </p:blipFill>
        <p:spPr>
          <a:xfrm>
            <a:off x="-1330" y="6398262"/>
            <a:ext cx="821094" cy="459737"/>
          </a:xfrm>
          <a:prstGeom prst="rect">
            <a:avLst/>
          </a:prstGeom>
        </p:spPr>
      </p:pic>
    </p:spTree>
    <p:extLst>
      <p:ext uri="{BB962C8B-B14F-4D97-AF65-F5344CB8AC3E}">
        <p14:creationId xmlns:p14="http://schemas.microsoft.com/office/powerpoint/2010/main" val="4144429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raph of a number of events&#10;&#10;Description automatically generated">
            <a:extLst>
              <a:ext uri="{FF2B5EF4-FFF2-40B4-BE49-F238E27FC236}">
                <a16:creationId xmlns:a16="http://schemas.microsoft.com/office/drawing/2014/main" id="{F9D1FCA3-EBB4-927F-1E6D-FCC489A75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57" y="112760"/>
            <a:ext cx="8366797" cy="6199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86D9D1-53EF-8284-43E3-EE0849F7F315}"/>
              </a:ext>
            </a:extLst>
          </p:cNvPr>
          <p:cNvSpPr txBox="1"/>
          <p:nvPr/>
        </p:nvSpPr>
        <p:spPr>
          <a:xfrm>
            <a:off x="2875634" y="2798058"/>
            <a:ext cx="8870889" cy="1261884"/>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7600" dirty="0">
                <a:ln>
                  <a:solidFill>
                    <a:schemeClr val="accent2">
                      <a:lumMod val="60000"/>
                      <a:lumOff val="40000"/>
                    </a:schemeClr>
                  </a:solidFill>
                </a:ln>
                <a:solidFill>
                  <a:schemeClr val="tx2">
                    <a:lumMod val="20000"/>
                    <a:lumOff val="80000"/>
                  </a:schemeClr>
                </a:solidFill>
                <a:latin typeface="Arial Black" panose="020B0A04020102020204" pitchFamily="34" charset="0"/>
              </a:rPr>
              <a:t>THANK YOU </a:t>
            </a:r>
          </a:p>
        </p:txBody>
      </p:sp>
    </p:spTree>
    <p:extLst>
      <p:ext uri="{BB962C8B-B14F-4D97-AF65-F5344CB8AC3E}">
        <p14:creationId xmlns:p14="http://schemas.microsoft.com/office/powerpoint/2010/main" val="3633852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4881-F2D1-3A78-17EB-7AC6C6BEBE76}"/>
              </a:ext>
            </a:extLst>
          </p:cNvPr>
          <p:cNvSpPr>
            <a:spLocks noGrp="1"/>
          </p:cNvSpPr>
          <p:nvPr>
            <p:ph type="title" idx="4294967295"/>
          </p:nvPr>
        </p:nvSpPr>
        <p:spPr>
          <a:xfrm>
            <a:off x="0" y="-195263"/>
            <a:ext cx="10633075" cy="1143001"/>
          </a:xfrm>
        </p:spPr>
        <p:txBody>
          <a:bodyPr vert="horz" lIns="91440" tIns="45720" rIns="91440" bIns="45720" rtlCol="0" anchor="b">
            <a:noAutofit/>
          </a:bodyPr>
          <a:lstStyle/>
          <a:p>
            <a:r>
              <a:rPr lang="en-US" sz="2800" b="1" i="1" dirty="0"/>
              <a:t>Ratio of particles emitted in opposite direction but detected by detector 1 (+z) first </a:t>
            </a:r>
          </a:p>
        </p:txBody>
      </p:sp>
      <p:pic>
        <p:nvPicPr>
          <p:cNvPr id="7" name="Content Placeholder 6" descr="A graph of a model&#10;&#10;Description automatically generated">
            <a:extLst>
              <a:ext uri="{FF2B5EF4-FFF2-40B4-BE49-F238E27FC236}">
                <a16:creationId xmlns:a16="http://schemas.microsoft.com/office/drawing/2014/main" id="{B0929D7E-93AA-450B-661C-93DAD09CA46F}"/>
              </a:ext>
            </a:extLst>
          </p:cNvPr>
          <p:cNvPicPr>
            <a:picLocks noGrp="1" noChangeAspect="1"/>
          </p:cNvPicPr>
          <p:nvPr>
            <p:ph idx="4294967295"/>
          </p:nvPr>
        </p:nvPicPr>
        <p:blipFill>
          <a:blip r:embed="rId3"/>
          <a:stretch>
            <a:fillRect/>
          </a:stretch>
        </p:blipFill>
        <p:spPr>
          <a:xfrm>
            <a:off x="190500" y="947738"/>
            <a:ext cx="7448550" cy="5323683"/>
          </a:xfrm>
        </p:spPr>
      </p:pic>
    </p:spTree>
    <p:extLst>
      <p:ext uri="{BB962C8B-B14F-4D97-AF65-F5344CB8AC3E}">
        <p14:creationId xmlns:p14="http://schemas.microsoft.com/office/powerpoint/2010/main" val="189684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DE028DA-A830-4214-3B20-4E5CFAD1FC83}"/>
              </a:ext>
            </a:extLst>
          </p:cNvPr>
          <p:cNvCxnSpPr>
            <a:cxnSpLocks/>
          </p:cNvCxnSpPr>
          <p:nvPr/>
        </p:nvCxnSpPr>
        <p:spPr>
          <a:xfrm>
            <a:off x="2449902" y="188918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6731C7F-3CF0-DEBE-967A-53A38C91E02B}"/>
              </a:ext>
            </a:extLst>
          </p:cNvPr>
          <p:cNvCxnSpPr>
            <a:cxnSpLocks/>
          </p:cNvCxnSpPr>
          <p:nvPr/>
        </p:nvCxnSpPr>
        <p:spPr>
          <a:xfrm>
            <a:off x="4258573" y="1867617"/>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9B95CB3-8D1B-046C-F5C2-C1E7E10AF848}"/>
              </a:ext>
            </a:extLst>
          </p:cNvPr>
          <p:cNvCxnSpPr>
            <a:cxnSpLocks/>
          </p:cNvCxnSpPr>
          <p:nvPr/>
        </p:nvCxnSpPr>
        <p:spPr>
          <a:xfrm>
            <a:off x="3939394" y="1923695"/>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18" name="Cylinder 17">
            <a:extLst>
              <a:ext uri="{FF2B5EF4-FFF2-40B4-BE49-F238E27FC236}">
                <a16:creationId xmlns:a16="http://schemas.microsoft.com/office/drawing/2014/main" id="{F40BF6CD-C267-49FA-3EA4-1CFDB291E775}"/>
              </a:ext>
            </a:extLst>
          </p:cNvPr>
          <p:cNvSpPr/>
          <p:nvPr/>
        </p:nvSpPr>
        <p:spPr>
          <a:xfrm rot="16200000">
            <a:off x="3108383" y="1636144"/>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419471-E69C-74CC-80D6-29E03EC51BC7}"/>
              </a:ext>
            </a:extLst>
          </p:cNvPr>
          <p:cNvCxnSpPr>
            <a:cxnSpLocks/>
          </p:cNvCxnSpPr>
          <p:nvPr/>
        </p:nvCxnSpPr>
        <p:spPr>
          <a:xfrm>
            <a:off x="3384432" y="2035837"/>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9A25866-5087-7594-1E35-1D2040857311}"/>
              </a:ext>
            </a:extLst>
          </p:cNvPr>
          <p:cNvCxnSpPr>
            <a:cxnSpLocks/>
          </p:cNvCxnSpPr>
          <p:nvPr/>
        </p:nvCxnSpPr>
        <p:spPr>
          <a:xfrm>
            <a:off x="3404564" y="2047341"/>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428D638-E6C6-A079-1586-A2D3BEAEADF1}"/>
              </a:ext>
            </a:extLst>
          </p:cNvPr>
          <p:cNvCxnSpPr>
            <a:cxnSpLocks/>
          </p:cNvCxnSpPr>
          <p:nvPr/>
        </p:nvCxnSpPr>
        <p:spPr>
          <a:xfrm>
            <a:off x="7930543" y="3686351"/>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293FE72-FB92-33EA-BE5F-570762F4B60A}"/>
              </a:ext>
            </a:extLst>
          </p:cNvPr>
          <p:cNvCxnSpPr>
            <a:cxnSpLocks/>
          </p:cNvCxnSpPr>
          <p:nvPr/>
        </p:nvCxnSpPr>
        <p:spPr>
          <a:xfrm>
            <a:off x="9739214" y="366478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67A1042-455B-97F9-400C-A90246B89F14}"/>
              </a:ext>
            </a:extLst>
          </p:cNvPr>
          <p:cNvCxnSpPr>
            <a:cxnSpLocks/>
          </p:cNvCxnSpPr>
          <p:nvPr/>
        </p:nvCxnSpPr>
        <p:spPr>
          <a:xfrm>
            <a:off x="9687451" y="3720862"/>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50" name="Cylinder 49">
            <a:extLst>
              <a:ext uri="{FF2B5EF4-FFF2-40B4-BE49-F238E27FC236}">
                <a16:creationId xmlns:a16="http://schemas.microsoft.com/office/drawing/2014/main" id="{0865AA80-1FB0-3576-61D5-84FE53C1B468}"/>
              </a:ext>
            </a:extLst>
          </p:cNvPr>
          <p:cNvSpPr/>
          <p:nvPr/>
        </p:nvSpPr>
        <p:spPr>
          <a:xfrm rot="16200000">
            <a:off x="8589024" y="3433311"/>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6F3379F-7A7C-C9D8-2434-D43FDC6BB1AB}"/>
              </a:ext>
            </a:extLst>
          </p:cNvPr>
          <p:cNvCxnSpPr>
            <a:cxnSpLocks/>
          </p:cNvCxnSpPr>
          <p:nvPr/>
        </p:nvCxnSpPr>
        <p:spPr>
          <a:xfrm>
            <a:off x="8865073" y="3833004"/>
            <a:ext cx="0" cy="320618"/>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04C3EC5A-F292-AE38-25C1-4AFC49BB181F}"/>
              </a:ext>
            </a:extLst>
          </p:cNvPr>
          <p:cNvCxnSpPr>
            <a:cxnSpLocks/>
          </p:cNvCxnSpPr>
          <p:nvPr/>
        </p:nvCxnSpPr>
        <p:spPr>
          <a:xfrm>
            <a:off x="2447030" y="3689226"/>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FA44A4F-8B96-BA30-EBF2-949679AAC301}"/>
              </a:ext>
            </a:extLst>
          </p:cNvPr>
          <p:cNvCxnSpPr>
            <a:cxnSpLocks/>
          </p:cNvCxnSpPr>
          <p:nvPr/>
        </p:nvCxnSpPr>
        <p:spPr>
          <a:xfrm>
            <a:off x="4255701" y="3667659"/>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BAA4D2F-15B0-FCA9-8EAE-5013A13F8213}"/>
              </a:ext>
            </a:extLst>
          </p:cNvPr>
          <p:cNvCxnSpPr>
            <a:cxnSpLocks/>
          </p:cNvCxnSpPr>
          <p:nvPr/>
        </p:nvCxnSpPr>
        <p:spPr>
          <a:xfrm>
            <a:off x="4203933" y="3715111"/>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61" name="Cylinder 60">
            <a:extLst>
              <a:ext uri="{FF2B5EF4-FFF2-40B4-BE49-F238E27FC236}">
                <a16:creationId xmlns:a16="http://schemas.microsoft.com/office/drawing/2014/main" id="{320FF28D-D963-BBBE-F679-4CD3F0C112C8}"/>
              </a:ext>
            </a:extLst>
          </p:cNvPr>
          <p:cNvSpPr/>
          <p:nvPr/>
        </p:nvSpPr>
        <p:spPr>
          <a:xfrm rot="16200000">
            <a:off x="3105511" y="3436186"/>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78F88BFC-D273-E1A2-3F59-6929B540BC50}"/>
              </a:ext>
            </a:extLst>
          </p:cNvPr>
          <p:cNvCxnSpPr>
            <a:cxnSpLocks/>
          </p:cNvCxnSpPr>
          <p:nvPr/>
        </p:nvCxnSpPr>
        <p:spPr>
          <a:xfrm>
            <a:off x="3381560" y="3835879"/>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AE35634-97F5-8B22-DF72-498525712C3A}"/>
              </a:ext>
            </a:extLst>
          </p:cNvPr>
          <p:cNvCxnSpPr>
            <a:cxnSpLocks/>
          </p:cNvCxnSpPr>
          <p:nvPr/>
        </p:nvCxnSpPr>
        <p:spPr>
          <a:xfrm>
            <a:off x="3401692" y="3856009"/>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3ABCBFF-5A7F-3D5B-486E-1AAC0D2D4841}"/>
              </a:ext>
            </a:extLst>
          </p:cNvPr>
          <p:cNvCxnSpPr>
            <a:cxnSpLocks/>
          </p:cNvCxnSpPr>
          <p:nvPr/>
        </p:nvCxnSpPr>
        <p:spPr>
          <a:xfrm>
            <a:off x="7924784" y="1894941"/>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A30DFF9-205E-A6E8-7135-462E3F2BF685}"/>
              </a:ext>
            </a:extLst>
          </p:cNvPr>
          <p:cNvCxnSpPr>
            <a:cxnSpLocks/>
          </p:cNvCxnSpPr>
          <p:nvPr/>
        </p:nvCxnSpPr>
        <p:spPr>
          <a:xfrm>
            <a:off x="9733455" y="187337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71A683D-DBAA-4752-2A39-62ADA178AA66}"/>
              </a:ext>
            </a:extLst>
          </p:cNvPr>
          <p:cNvCxnSpPr>
            <a:cxnSpLocks/>
          </p:cNvCxnSpPr>
          <p:nvPr/>
        </p:nvCxnSpPr>
        <p:spPr>
          <a:xfrm>
            <a:off x="9414276" y="1929452"/>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67" name="Cylinder 66">
            <a:extLst>
              <a:ext uri="{FF2B5EF4-FFF2-40B4-BE49-F238E27FC236}">
                <a16:creationId xmlns:a16="http://schemas.microsoft.com/office/drawing/2014/main" id="{6A446D8D-182C-1A8B-A9B7-F6151D5FD41D}"/>
              </a:ext>
            </a:extLst>
          </p:cNvPr>
          <p:cNvSpPr/>
          <p:nvPr/>
        </p:nvSpPr>
        <p:spPr>
          <a:xfrm rot="16200000">
            <a:off x="8583265" y="1641901"/>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83DB9861-C49D-D347-42E6-8C3FF18676DD}"/>
              </a:ext>
            </a:extLst>
          </p:cNvPr>
          <p:cNvCxnSpPr>
            <a:cxnSpLocks/>
          </p:cNvCxnSpPr>
          <p:nvPr/>
        </p:nvCxnSpPr>
        <p:spPr>
          <a:xfrm>
            <a:off x="8859314" y="2041594"/>
            <a:ext cx="0" cy="320618"/>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2469FA97-2A7F-0B19-3634-2829246FD6AF}"/>
              </a:ext>
            </a:extLst>
          </p:cNvPr>
          <p:cNvSpPr/>
          <p:nvPr/>
        </p:nvSpPr>
        <p:spPr>
          <a:xfrm>
            <a:off x="3418944" y="2173857"/>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E076AD1-1F66-2C3E-8B5E-9D397FF0CB87}"/>
              </a:ext>
            </a:extLst>
          </p:cNvPr>
          <p:cNvSpPr/>
          <p:nvPr/>
        </p:nvSpPr>
        <p:spPr>
          <a:xfrm>
            <a:off x="8879587" y="2186795"/>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9387DB5-9BD7-5EEF-33ED-E788AD2AC663}"/>
              </a:ext>
            </a:extLst>
          </p:cNvPr>
          <p:cNvSpPr/>
          <p:nvPr/>
        </p:nvSpPr>
        <p:spPr>
          <a:xfrm>
            <a:off x="3407736" y="3975337"/>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ECFBA1C-C126-E432-D06F-E0BA1BEAA787}"/>
              </a:ext>
            </a:extLst>
          </p:cNvPr>
          <p:cNvSpPr/>
          <p:nvPr/>
        </p:nvSpPr>
        <p:spPr>
          <a:xfrm>
            <a:off x="8879603" y="3973181"/>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81223E5-B30A-417F-2083-697BC2E61832}"/>
              </a:ext>
            </a:extLst>
          </p:cNvPr>
          <p:cNvSpPr txBox="1"/>
          <p:nvPr/>
        </p:nvSpPr>
        <p:spPr>
          <a:xfrm>
            <a:off x="508062" y="2656019"/>
            <a:ext cx="1344056" cy="1477328"/>
          </a:xfrm>
          <a:prstGeom prst="rect">
            <a:avLst/>
          </a:prstGeom>
          <a:noFill/>
        </p:spPr>
        <p:txBody>
          <a:bodyPr wrap="square" rtlCol="0">
            <a:spAutoFit/>
          </a:bodyPr>
          <a:lstStyle/>
          <a:p>
            <a:r>
              <a:rPr lang="en-US" dirty="0">
                <a:solidFill>
                  <a:srgbClr val="00B050"/>
                </a:solidFill>
              </a:rPr>
              <a:t>N02 </a:t>
            </a:r>
            <a:r>
              <a:rPr lang="en-US" dirty="0" err="1">
                <a:solidFill>
                  <a:srgbClr val="00B050"/>
                </a:solidFill>
              </a:rPr>
              <a:t>inc</a:t>
            </a:r>
            <a:r>
              <a:rPr lang="en-US" dirty="0">
                <a:solidFill>
                  <a:srgbClr val="00B050"/>
                </a:solidFill>
              </a:rPr>
              <a:t>, N01 n11 </a:t>
            </a:r>
            <a:r>
              <a:rPr lang="en-US" dirty="0" err="1">
                <a:solidFill>
                  <a:srgbClr val="00B050"/>
                </a:solidFill>
              </a:rPr>
              <a:t>inc</a:t>
            </a:r>
            <a:endParaRPr lang="en-US" dirty="0">
              <a:solidFill>
                <a:srgbClr val="00B050"/>
              </a:solidFill>
            </a:endParaRPr>
          </a:p>
          <a:p>
            <a:r>
              <a:rPr lang="en-US" dirty="0">
                <a:solidFill>
                  <a:srgbClr val="FFC000"/>
                </a:solidFill>
              </a:rPr>
              <a:t>N011 </a:t>
            </a:r>
            <a:r>
              <a:rPr lang="en-US" dirty="0" err="1">
                <a:solidFill>
                  <a:srgbClr val="FFC000"/>
                </a:solidFill>
              </a:rPr>
              <a:t>inc</a:t>
            </a:r>
            <a:r>
              <a:rPr lang="en-US" dirty="0">
                <a:solidFill>
                  <a:srgbClr val="FFC000"/>
                </a:solidFill>
              </a:rPr>
              <a:t> ~N11</a:t>
            </a:r>
            <a:r>
              <a:rPr lang="en-US" dirty="0">
                <a:solidFill>
                  <a:srgbClr val="00B050"/>
                </a:solidFill>
              </a:rPr>
              <a:t> </a:t>
            </a:r>
            <a:r>
              <a:rPr lang="en-US" dirty="0">
                <a:solidFill>
                  <a:srgbClr val="FF0000"/>
                </a:solidFill>
              </a:rPr>
              <a:t>N02 dec</a:t>
            </a:r>
          </a:p>
        </p:txBody>
      </p:sp>
      <p:sp>
        <p:nvSpPr>
          <p:cNvPr id="77" name="TextBox 76">
            <a:extLst>
              <a:ext uri="{FF2B5EF4-FFF2-40B4-BE49-F238E27FC236}">
                <a16:creationId xmlns:a16="http://schemas.microsoft.com/office/drawing/2014/main" id="{6211DFAE-A0A0-917F-D0EA-0A6A235E9F23}"/>
              </a:ext>
            </a:extLst>
          </p:cNvPr>
          <p:cNvSpPr txBox="1"/>
          <p:nvPr/>
        </p:nvSpPr>
        <p:spPr>
          <a:xfrm>
            <a:off x="658258" y="4610687"/>
            <a:ext cx="6097836" cy="369332"/>
          </a:xfrm>
          <a:prstGeom prst="rect">
            <a:avLst/>
          </a:prstGeom>
          <a:noFill/>
        </p:spPr>
        <p:txBody>
          <a:bodyPr wrap="square">
            <a:spAutoFit/>
          </a:bodyPr>
          <a:lstStyle/>
          <a:p>
            <a:r>
              <a:rPr lang="en-US" dirty="0">
                <a:solidFill>
                  <a:srgbClr val="00B050"/>
                </a:solidFill>
              </a:rPr>
              <a:t> N01 n11 dec</a:t>
            </a:r>
          </a:p>
        </p:txBody>
      </p:sp>
    </p:spTree>
    <p:extLst>
      <p:ext uri="{BB962C8B-B14F-4D97-AF65-F5344CB8AC3E}">
        <p14:creationId xmlns:p14="http://schemas.microsoft.com/office/powerpoint/2010/main" val="2270884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DE028DA-A830-4214-3B20-4E5CFAD1FC83}"/>
              </a:ext>
            </a:extLst>
          </p:cNvPr>
          <p:cNvCxnSpPr>
            <a:cxnSpLocks/>
          </p:cNvCxnSpPr>
          <p:nvPr/>
        </p:nvCxnSpPr>
        <p:spPr>
          <a:xfrm>
            <a:off x="2449902" y="188918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6731C7F-3CF0-DEBE-967A-53A38C91E02B}"/>
              </a:ext>
            </a:extLst>
          </p:cNvPr>
          <p:cNvCxnSpPr>
            <a:cxnSpLocks/>
          </p:cNvCxnSpPr>
          <p:nvPr/>
        </p:nvCxnSpPr>
        <p:spPr>
          <a:xfrm>
            <a:off x="4258573" y="1867617"/>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9B95CB3-8D1B-046C-F5C2-C1E7E10AF848}"/>
              </a:ext>
            </a:extLst>
          </p:cNvPr>
          <p:cNvCxnSpPr>
            <a:cxnSpLocks/>
          </p:cNvCxnSpPr>
          <p:nvPr/>
        </p:nvCxnSpPr>
        <p:spPr>
          <a:xfrm>
            <a:off x="3939394" y="1923695"/>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18" name="Cylinder 17">
            <a:extLst>
              <a:ext uri="{FF2B5EF4-FFF2-40B4-BE49-F238E27FC236}">
                <a16:creationId xmlns:a16="http://schemas.microsoft.com/office/drawing/2014/main" id="{F40BF6CD-C267-49FA-3EA4-1CFDB291E775}"/>
              </a:ext>
            </a:extLst>
          </p:cNvPr>
          <p:cNvSpPr/>
          <p:nvPr/>
        </p:nvSpPr>
        <p:spPr>
          <a:xfrm rot="16200000">
            <a:off x="3108383" y="1636144"/>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419471-E69C-74CC-80D6-29E03EC51BC7}"/>
              </a:ext>
            </a:extLst>
          </p:cNvPr>
          <p:cNvCxnSpPr>
            <a:cxnSpLocks/>
          </p:cNvCxnSpPr>
          <p:nvPr/>
        </p:nvCxnSpPr>
        <p:spPr>
          <a:xfrm>
            <a:off x="3384432" y="2035837"/>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9A25866-5087-7594-1E35-1D2040857311}"/>
              </a:ext>
            </a:extLst>
          </p:cNvPr>
          <p:cNvCxnSpPr>
            <a:cxnSpLocks/>
          </p:cNvCxnSpPr>
          <p:nvPr/>
        </p:nvCxnSpPr>
        <p:spPr>
          <a:xfrm>
            <a:off x="3404564" y="2055967"/>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428D638-E6C6-A079-1586-A2D3BEAEADF1}"/>
              </a:ext>
            </a:extLst>
          </p:cNvPr>
          <p:cNvCxnSpPr>
            <a:cxnSpLocks/>
          </p:cNvCxnSpPr>
          <p:nvPr/>
        </p:nvCxnSpPr>
        <p:spPr>
          <a:xfrm>
            <a:off x="7930543" y="3686351"/>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293FE72-FB92-33EA-BE5F-570762F4B60A}"/>
              </a:ext>
            </a:extLst>
          </p:cNvPr>
          <p:cNvCxnSpPr>
            <a:cxnSpLocks/>
          </p:cNvCxnSpPr>
          <p:nvPr/>
        </p:nvCxnSpPr>
        <p:spPr>
          <a:xfrm>
            <a:off x="9739214" y="366478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67A1042-455B-97F9-400C-A90246B89F14}"/>
              </a:ext>
            </a:extLst>
          </p:cNvPr>
          <p:cNvCxnSpPr>
            <a:cxnSpLocks/>
          </p:cNvCxnSpPr>
          <p:nvPr/>
        </p:nvCxnSpPr>
        <p:spPr>
          <a:xfrm>
            <a:off x="9687451" y="3720862"/>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50" name="Cylinder 49">
            <a:extLst>
              <a:ext uri="{FF2B5EF4-FFF2-40B4-BE49-F238E27FC236}">
                <a16:creationId xmlns:a16="http://schemas.microsoft.com/office/drawing/2014/main" id="{0865AA80-1FB0-3576-61D5-84FE53C1B468}"/>
              </a:ext>
            </a:extLst>
          </p:cNvPr>
          <p:cNvSpPr/>
          <p:nvPr/>
        </p:nvSpPr>
        <p:spPr>
          <a:xfrm rot="16200000">
            <a:off x="8589024" y="3433311"/>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6F3379F-7A7C-C9D8-2434-D43FDC6BB1AB}"/>
              </a:ext>
            </a:extLst>
          </p:cNvPr>
          <p:cNvCxnSpPr>
            <a:cxnSpLocks/>
          </p:cNvCxnSpPr>
          <p:nvPr/>
        </p:nvCxnSpPr>
        <p:spPr>
          <a:xfrm>
            <a:off x="8865073" y="3833004"/>
            <a:ext cx="0" cy="320618"/>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04C3EC5A-F292-AE38-25C1-4AFC49BB181F}"/>
              </a:ext>
            </a:extLst>
          </p:cNvPr>
          <p:cNvCxnSpPr>
            <a:cxnSpLocks/>
          </p:cNvCxnSpPr>
          <p:nvPr/>
        </p:nvCxnSpPr>
        <p:spPr>
          <a:xfrm>
            <a:off x="2447030" y="3689226"/>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FA44A4F-8B96-BA30-EBF2-949679AAC301}"/>
              </a:ext>
            </a:extLst>
          </p:cNvPr>
          <p:cNvCxnSpPr>
            <a:cxnSpLocks/>
          </p:cNvCxnSpPr>
          <p:nvPr/>
        </p:nvCxnSpPr>
        <p:spPr>
          <a:xfrm>
            <a:off x="4255701" y="3667659"/>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BAA4D2F-15B0-FCA9-8EAE-5013A13F8213}"/>
              </a:ext>
            </a:extLst>
          </p:cNvPr>
          <p:cNvCxnSpPr>
            <a:cxnSpLocks/>
          </p:cNvCxnSpPr>
          <p:nvPr/>
        </p:nvCxnSpPr>
        <p:spPr>
          <a:xfrm>
            <a:off x="4203933" y="3715111"/>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61" name="Cylinder 60">
            <a:extLst>
              <a:ext uri="{FF2B5EF4-FFF2-40B4-BE49-F238E27FC236}">
                <a16:creationId xmlns:a16="http://schemas.microsoft.com/office/drawing/2014/main" id="{320FF28D-D963-BBBE-F679-4CD3F0C112C8}"/>
              </a:ext>
            </a:extLst>
          </p:cNvPr>
          <p:cNvSpPr/>
          <p:nvPr/>
        </p:nvSpPr>
        <p:spPr>
          <a:xfrm rot="16200000">
            <a:off x="3105511" y="3436186"/>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78F88BFC-D273-E1A2-3F59-6929B540BC50}"/>
              </a:ext>
            </a:extLst>
          </p:cNvPr>
          <p:cNvCxnSpPr>
            <a:cxnSpLocks/>
          </p:cNvCxnSpPr>
          <p:nvPr/>
        </p:nvCxnSpPr>
        <p:spPr>
          <a:xfrm>
            <a:off x="3381560" y="3835879"/>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AE35634-97F5-8B22-DF72-498525712C3A}"/>
              </a:ext>
            </a:extLst>
          </p:cNvPr>
          <p:cNvCxnSpPr>
            <a:cxnSpLocks/>
          </p:cNvCxnSpPr>
          <p:nvPr/>
        </p:nvCxnSpPr>
        <p:spPr>
          <a:xfrm>
            <a:off x="3401692" y="3856009"/>
            <a:ext cx="0" cy="320618"/>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3ABCBFF-5A7F-3D5B-486E-1AAC0D2D4841}"/>
              </a:ext>
            </a:extLst>
          </p:cNvPr>
          <p:cNvCxnSpPr>
            <a:cxnSpLocks/>
          </p:cNvCxnSpPr>
          <p:nvPr/>
        </p:nvCxnSpPr>
        <p:spPr>
          <a:xfrm>
            <a:off x="7924784" y="1894941"/>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A30DFF9-205E-A6E8-7135-462E3F2BF685}"/>
              </a:ext>
            </a:extLst>
          </p:cNvPr>
          <p:cNvCxnSpPr>
            <a:cxnSpLocks/>
          </p:cNvCxnSpPr>
          <p:nvPr/>
        </p:nvCxnSpPr>
        <p:spPr>
          <a:xfrm>
            <a:off x="9733455" y="1873374"/>
            <a:ext cx="0" cy="646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71A683D-DBAA-4752-2A39-62ADA178AA66}"/>
              </a:ext>
            </a:extLst>
          </p:cNvPr>
          <p:cNvCxnSpPr>
            <a:cxnSpLocks/>
          </p:cNvCxnSpPr>
          <p:nvPr/>
        </p:nvCxnSpPr>
        <p:spPr>
          <a:xfrm>
            <a:off x="9414276" y="1929452"/>
            <a:ext cx="0" cy="590903"/>
          </a:xfrm>
          <a:prstGeom prst="line">
            <a:avLst/>
          </a:prstGeom>
          <a:ln w="28575">
            <a:solidFill>
              <a:srgbClr val="92D050"/>
            </a:solidFill>
          </a:ln>
        </p:spPr>
        <p:style>
          <a:lnRef idx="2">
            <a:schemeClr val="accent1"/>
          </a:lnRef>
          <a:fillRef idx="0">
            <a:schemeClr val="accent1"/>
          </a:fillRef>
          <a:effectRef idx="1">
            <a:schemeClr val="accent1"/>
          </a:effectRef>
          <a:fontRef idx="minor">
            <a:schemeClr val="tx1"/>
          </a:fontRef>
        </p:style>
      </p:cxnSp>
      <p:sp>
        <p:nvSpPr>
          <p:cNvPr id="67" name="Cylinder 66">
            <a:extLst>
              <a:ext uri="{FF2B5EF4-FFF2-40B4-BE49-F238E27FC236}">
                <a16:creationId xmlns:a16="http://schemas.microsoft.com/office/drawing/2014/main" id="{6A446D8D-182C-1A8B-A9B7-F6151D5FD41D}"/>
              </a:ext>
            </a:extLst>
          </p:cNvPr>
          <p:cNvSpPr/>
          <p:nvPr/>
        </p:nvSpPr>
        <p:spPr>
          <a:xfrm rot="16200000">
            <a:off x="8583265" y="1641901"/>
            <a:ext cx="491705" cy="1084053"/>
          </a:xfrm>
          <a:prstGeom prst="can">
            <a:avLst/>
          </a:prstGeom>
          <a:gradFill flip="none" rotWithShape="1">
            <a:gsLst>
              <a:gs pos="0">
                <a:srgbClr val="FFFF00">
                  <a:tint val="66000"/>
                  <a:satMod val="160000"/>
                  <a:alpha val="3000"/>
                </a:srgbClr>
              </a:gs>
              <a:gs pos="50000">
                <a:srgbClr val="FFFF00">
                  <a:tint val="44500"/>
                  <a:satMod val="160000"/>
                </a:srgbClr>
              </a:gs>
              <a:gs pos="100000">
                <a:srgbClr val="FFFF00">
                  <a:tint val="23500"/>
                  <a:satMod val="160000"/>
                </a:srgbClr>
              </a:gs>
            </a:gsLst>
            <a:lin ang="2700000" scaled="1"/>
            <a:tileRect/>
          </a:gra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83DB9861-C49D-D347-42E6-8C3FF18676DD}"/>
              </a:ext>
            </a:extLst>
          </p:cNvPr>
          <p:cNvCxnSpPr>
            <a:cxnSpLocks/>
          </p:cNvCxnSpPr>
          <p:nvPr/>
        </p:nvCxnSpPr>
        <p:spPr>
          <a:xfrm>
            <a:off x="8859314" y="2041594"/>
            <a:ext cx="0" cy="320618"/>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D27DE172-33E3-9B05-55ED-D3E9B021FD2D}"/>
              </a:ext>
            </a:extLst>
          </p:cNvPr>
          <p:cNvSpPr/>
          <p:nvPr/>
        </p:nvSpPr>
        <p:spPr>
          <a:xfrm>
            <a:off x="3315428" y="2173857"/>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E30977F-A1D0-CD7E-15AE-0297C0FA72D5}"/>
              </a:ext>
            </a:extLst>
          </p:cNvPr>
          <p:cNvSpPr/>
          <p:nvPr/>
        </p:nvSpPr>
        <p:spPr>
          <a:xfrm>
            <a:off x="8801949" y="2186795"/>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B1D1D75-C5A7-9E45-792A-7A5996B916F7}"/>
              </a:ext>
            </a:extLst>
          </p:cNvPr>
          <p:cNvSpPr/>
          <p:nvPr/>
        </p:nvSpPr>
        <p:spPr>
          <a:xfrm>
            <a:off x="3330098" y="3975337"/>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E7B7558-FC00-F791-B404-C634827A3860}"/>
              </a:ext>
            </a:extLst>
          </p:cNvPr>
          <p:cNvSpPr/>
          <p:nvPr/>
        </p:nvSpPr>
        <p:spPr>
          <a:xfrm>
            <a:off x="8801965" y="3973181"/>
            <a:ext cx="45719" cy="5175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18FAB72-2435-03FF-7CD7-6ABE4A77D08C}"/>
              </a:ext>
            </a:extLst>
          </p:cNvPr>
          <p:cNvPicPr>
            <a:picLocks noChangeAspect="1"/>
          </p:cNvPicPr>
          <p:nvPr/>
        </p:nvPicPr>
        <p:blipFill>
          <a:blip r:embed="rId3"/>
          <a:stretch>
            <a:fillRect/>
          </a:stretch>
        </p:blipFill>
        <p:spPr>
          <a:xfrm>
            <a:off x="42823" y="1564857"/>
            <a:ext cx="5556065" cy="4242988"/>
          </a:xfrm>
          <a:prstGeom prst="rect">
            <a:avLst/>
          </a:prstGeom>
        </p:spPr>
      </p:pic>
    </p:spTree>
    <p:extLst>
      <p:ext uri="{BB962C8B-B14F-4D97-AF65-F5344CB8AC3E}">
        <p14:creationId xmlns:p14="http://schemas.microsoft.com/office/powerpoint/2010/main" val="141180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F6C6-5683-2393-A4FB-EC385853D763}"/>
              </a:ext>
            </a:extLst>
          </p:cNvPr>
          <p:cNvSpPr>
            <a:spLocks noGrp="1"/>
          </p:cNvSpPr>
          <p:nvPr>
            <p:ph type="title" idx="4294967295"/>
          </p:nvPr>
        </p:nvSpPr>
        <p:spPr>
          <a:xfrm>
            <a:off x="915543" y="261496"/>
            <a:ext cx="8340725" cy="857250"/>
          </a:xfrm>
        </p:spPr>
        <p:txBody>
          <a:bodyPr>
            <a:normAutofit fontScale="90000"/>
          </a:bodyPr>
          <a:lstStyle/>
          <a:p>
            <a:pPr algn="l"/>
            <a:r>
              <a:rPr lang="en-US" dirty="0">
                <a:solidFill>
                  <a:schemeClr val="tx2"/>
                </a:solidFill>
              </a:rPr>
              <a:t>From UCNA to UCNA + </a:t>
            </a:r>
            <a:br>
              <a:rPr lang="en-US" dirty="0">
                <a:solidFill>
                  <a:schemeClr val="tx2"/>
                </a:solidFill>
              </a:rPr>
            </a:br>
            <a:endParaRPr lang="en-US" dirty="0">
              <a:solidFill>
                <a:schemeClr val="tx2"/>
              </a:solidFill>
            </a:endParaRPr>
          </a:p>
        </p:txBody>
      </p:sp>
      <p:sp>
        <p:nvSpPr>
          <p:cNvPr id="20" name="Title 1">
            <a:extLst>
              <a:ext uri="{FF2B5EF4-FFF2-40B4-BE49-F238E27FC236}">
                <a16:creationId xmlns:a16="http://schemas.microsoft.com/office/drawing/2014/main" id="{7D1F8469-84D3-7370-16FE-6EDF6217D249}"/>
              </a:ext>
            </a:extLst>
          </p:cNvPr>
          <p:cNvSpPr txBox="1">
            <a:spLocks/>
          </p:cNvSpPr>
          <p:nvPr/>
        </p:nvSpPr>
        <p:spPr>
          <a:xfrm>
            <a:off x="4949156" y="1063229"/>
            <a:ext cx="2048182"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endParaRPr lang="en-US" sz="2700">
              <a:solidFill>
                <a:prstClr val="black"/>
              </a:solidFill>
            </a:endParaRPr>
          </a:p>
        </p:txBody>
      </p:sp>
      <p:sp>
        <p:nvSpPr>
          <p:cNvPr id="9" name="TextBox 8">
            <a:extLst>
              <a:ext uri="{FF2B5EF4-FFF2-40B4-BE49-F238E27FC236}">
                <a16:creationId xmlns:a16="http://schemas.microsoft.com/office/drawing/2014/main" id="{74E21BE3-89AB-083E-ED3F-A12CDFEB51CC}"/>
              </a:ext>
            </a:extLst>
          </p:cNvPr>
          <p:cNvSpPr txBox="1"/>
          <p:nvPr/>
        </p:nvSpPr>
        <p:spPr>
          <a:xfrm>
            <a:off x="83984" y="1497459"/>
            <a:ext cx="6412065" cy="2169825"/>
          </a:xfrm>
          <a:prstGeom prst="rect">
            <a:avLst/>
          </a:prstGeom>
          <a:noFill/>
        </p:spPr>
        <p:txBody>
          <a:bodyPr wrap="square">
            <a:spAutoFit/>
          </a:bodyPr>
          <a:lstStyle/>
          <a:p>
            <a:pPr marL="214313" indent="-214313" defTabSz="457200">
              <a:buFont typeface="Arial" panose="020B0604020202020204" pitchFamily="34" charset="0"/>
              <a:buChar char="•"/>
            </a:pPr>
            <a:r>
              <a:rPr lang="en-US" sz="1500" dirty="0">
                <a:solidFill>
                  <a:prstClr val="black"/>
                </a:solidFill>
                <a:latin typeface="Amasis MT Pro" panose="02040504050005020304" pitchFamily="18" charset="0"/>
              </a:rPr>
              <a:t>Incorporate new silicon photomultiplier plastic scintillator readout </a:t>
            </a:r>
          </a:p>
          <a:p>
            <a:pPr marL="214313" indent="-214313" defTabSz="457200">
              <a:buFont typeface="Arial" panose="020B0604020202020204" pitchFamily="34" charset="0"/>
              <a:buChar char="•"/>
            </a:pPr>
            <a:r>
              <a:rPr lang="en-US" sz="1500" dirty="0">
                <a:solidFill>
                  <a:prstClr val="black"/>
                </a:solidFill>
                <a:latin typeface="Amasis MT Pro" panose="02040504050005020304" pitchFamily="18" charset="0"/>
              </a:rPr>
              <a:t>No MWPC</a:t>
            </a:r>
          </a:p>
          <a:p>
            <a:pPr defTabSz="457200"/>
            <a:r>
              <a:rPr lang="en-US" sz="1500" dirty="0">
                <a:solidFill>
                  <a:prstClr val="black"/>
                </a:solidFill>
                <a:latin typeface="Amasis MT Pro" panose="02040504050005020304" pitchFamily="18" charset="0"/>
              </a:rPr>
              <a:t>•   Develop new precise calibration tools</a:t>
            </a:r>
          </a:p>
          <a:p>
            <a:pPr marL="214313" indent="-214313" defTabSz="457200">
              <a:buFont typeface="Arial" panose="020B0604020202020204" pitchFamily="34" charset="0"/>
              <a:buChar char="•"/>
            </a:pPr>
            <a:r>
              <a:rPr lang="en-US" sz="1500" dirty="0">
                <a:latin typeface="Amasis MT Pro" panose="02040504050005020304" pitchFamily="18" charset="0"/>
              </a:rPr>
              <a:t>Minimize and understand backscattering precisely</a:t>
            </a:r>
          </a:p>
          <a:p>
            <a:pPr defTabSz="457200"/>
            <a:r>
              <a:rPr lang="en-US" sz="1500" dirty="0">
                <a:latin typeface="Amasis MT Pro" panose="02040504050005020304" pitchFamily="18" charset="0"/>
              </a:rPr>
              <a:t>	  </a:t>
            </a:r>
            <a:r>
              <a:rPr lang="en-US" sz="1500" dirty="0">
                <a:solidFill>
                  <a:schemeClr val="bg1">
                    <a:lumMod val="85000"/>
                  </a:schemeClr>
                </a:solidFill>
                <a:latin typeface="Amasis MT Pro" panose="02040504050005020304" pitchFamily="18" charset="0"/>
              </a:rPr>
              <a:t>- decreasing the fraction of electrons that are lost in the spectrometer</a:t>
            </a:r>
          </a:p>
          <a:p>
            <a:r>
              <a:rPr lang="en-US" sz="1500" dirty="0">
                <a:solidFill>
                  <a:schemeClr val="bg1">
                    <a:lumMod val="85000"/>
                  </a:schemeClr>
                </a:solidFill>
                <a:latin typeface="Amasis MT Pro" panose="02040504050005020304" pitchFamily="18" charset="0"/>
              </a:rPr>
              <a:t>           - Model different geometries </a:t>
            </a:r>
          </a:p>
          <a:p>
            <a:r>
              <a:rPr lang="en-US" sz="1500" dirty="0">
                <a:solidFill>
                  <a:schemeClr val="bg1">
                    <a:lumMod val="85000"/>
                  </a:schemeClr>
                </a:solidFill>
                <a:latin typeface="Amasis MT Pro" panose="02040504050005020304" pitchFamily="18" charset="0"/>
              </a:rPr>
              <a:t>           - Direct measurements</a:t>
            </a:r>
          </a:p>
          <a:p>
            <a:r>
              <a:rPr lang="en-US" sz="1500" dirty="0">
                <a:solidFill>
                  <a:schemeClr val="bg1">
                    <a:lumMod val="85000"/>
                  </a:schemeClr>
                </a:solidFill>
                <a:latin typeface="Amasis MT Pro" panose="02040504050005020304" pitchFamily="18" charset="0"/>
              </a:rPr>
              <a:t>           - Time of flight method </a:t>
            </a:r>
          </a:p>
          <a:p>
            <a:r>
              <a:rPr lang="en-US" sz="1500" dirty="0">
                <a:solidFill>
                  <a:schemeClr val="bg1">
                    <a:lumMod val="85000"/>
                  </a:schemeClr>
                </a:solidFill>
                <a:latin typeface="Amasis MT Pro" panose="02040504050005020304" pitchFamily="18" charset="0"/>
              </a:rPr>
              <a:t>           - Fractional changes in the back-scattering </a:t>
            </a:r>
          </a:p>
        </p:txBody>
      </p:sp>
      <p:sp>
        <p:nvSpPr>
          <p:cNvPr id="4" name="TextBox 3">
            <a:extLst>
              <a:ext uri="{FF2B5EF4-FFF2-40B4-BE49-F238E27FC236}">
                <a16:creationId xmlns:a16="http://schemas.microsoft.com/office/drawing/2014/main" id="{61845778-0FFC-FCA4-2682-B1CF84082D98}"/>
              </a:ext>
            </a:extLst>
          </p:cNvPr>
          <p:cNvSpPr txBox="1"/>
          <p:nvPr/>
        </p:nvSpPr>
        <p:spPr>
          <a:xfrm>
            <a:off x="5838373" y="5471272"/>
            <a:ext cx="3681323" cy="219291"/>
          </a:xfrm>
          <a:prstGeom prst="rect">
            <a:avLst/>
          </a:prstGeom>
          <a:noFill/>
        </p:spPr>
        <p:txBody>
          <a:bodyPr wrap="square" rtlCol="0">
            <a:spAutoFit/>
          </a:bodyPr>
          <a:lstStyle/>
          <a:p>
            <a:pPr defTabSz="457200"/>
            <a:r>
              <a:rPr lang="en-US" sz="825" i="1" dirty="0">
                <a:solidFill>
                  <a:prstClr val="white"/>
                </a:solidFill>
                <a:latin typeface="Times New Roman"/>
              </a:rPr>
              <a:t>Fig : Geant4 simulations representation for UCNA+ experiment </a:t>
            </a:r>
          </a:p>
        </p:txBody>
      </p:sp>
      <p:sp>
        <p:nvSpPr>
          <p:cNvPr id="5" name="TextBox 4">
            <a:extLst>
              <a:ext uri="{FF2B5EF4-FFF2-40B4-BE49-F238E27FC236}">
                <a16:creationId xmlns:a16="http://schemas.microsoft.com/office/drawing/2014/main" id="{B0070601-00AB-92F8-744E-339FDCE27DCD}"/>
              </a:ext>
            </a:extLst>
          </p:cNvPr>
          <p:cNvSpPr txBox="1"/>
          <p:nvPr/>
        </p:nvSpPr>
        <p:spPr>
          <a:xfrm>
            <a:off x="1826052" y="5690562"/>
            <a:ext cx="720090" cy="300082"/>
          </a:xfrm>
          <a:prstGeom prst="rect">
            <a:avLst/>
          </a:prstGeom>
          <a:noFill/>
        </p:spPr>
        <p:txBody>
          <a:bodyPr wrap="square" rtlCol="0">
            <a:spAutoFit/>
          </a:bodyPr>
          <a:lstStyle/>
          <a:p>
            <a:pPr defTabSz="457200"/>
            <a:r>
              <a:rPr lang="en-US" sz="1350" b="1">
                <a:solidFill>
                  <a:prstClr val="white"/>
                </a:solidFill>
                <a:latin typeface="Times New Roman"/>
              </a:rPr>
              <a:t>3</a:t>
            </a:r>
          </a:p>
        </p:txBody>
      </p:sp>
      <p:sp>
        <p:nvSpPr>
          <p:cNvPr id="7" name="TextBox 6">
            <a:extLst>
              <a:ext uri="{FF2B5EF4-FFF2-40B4-BE49-F238E27FC236}">
                <a16:creationId xmlns:a16="http://schemas.microsoft.com/office/drawing/2014/main" id="{33DF65FC-CC9C-E756-054B-DC063943DD5C}"/>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3 	</a:t>
            </a:r>
          </a:p>
        </p:txBody>
      </p:sp>
      <p:pic>
        <p:nvPicPr>
          <p:cNvPr id="10" name="Picture 9">
            <a:extLst>
              <a:ext uri="{FF2B5EF4-FFF2-40B4-BE49-F238E27FC236}">
                <a16:creationId xmlns:a16="http://schemas.microsoft.com/office/drawing/2014/main" id="{B89490BE-3682-A60A-B8F5-08F0A04FF269}"/>
              </a:ext>
            </a:extLst>
          </p:cNvPr>
          <p:cNvPicPr>
            <a:picLocks noChangeAspect="1"/>
          </p:cNvPicPr>
          <p:nvPr/>
        </p:nvPicPr>
        <p:blipFill>
          <a:blip r:embed="rId3"/>
          <a:stretch>
            <a:fillRect/>
          </a:stretch>
        </p:blipFill>
        <p:spPr>
          <a:xfrm>
            <a:off x="93509" y="3878233"/>
            <a:ext cx="5715798" cy="609685"/>
          </a:xfrm>
          <a:prstGeom prst="rect">
            <a:avLst/>
          </a:prstGeom>
        </p:spPr>
      </p:pic>
      <p:pic>
        <p:nvPicPr>
          <p:cNvPr id="8" name="Picture 7">
            <a:extLst>
              <a:ext uri="{FF2B5EF4-FFF2-40B4-BE49-F238E27FC236}">
                <a16:creationId xmlns:a16="http://schemas.microsoft.com/office/drawing/2014/main" id="{97A65ADC-5A24-B6AD-D8B4-E2254F09AA36}"/>
              </a:ext>
            </a:extLst>
          </p:cNvPr>
          <p:cNvPicPr>
            <a:picLocks noChangeAspect="1"/>
          </p:cNvPicPr>
          <p:nvPr/>
        </p:nvPicPr>
        <p:blipFill>
          <a:blip r:embed="rId4"/>
          <a:stretch>
            <a:fillRect/>
          </a:stretch>
        </p:blipFill>
        <p:spPr>
          <a:xfrm>
            <a:off x="-1330" y="6398262"/>
            <a:ext cx="821094" cy="459737"/>
          </a:xfrm>
          <a:prstGeom prst="rect">
            <a:avLst/>
          </a:prstGeom>
        </p:spPr>
      </p:pic>
      <p:pic>
        <p:nvPicPr>
          <p:cNvPr id="11" name="Picture 4" descr="Arrow&#10;&#10;Description automatically generated">
            <a:extLst>
              <a:ext uri="{FF2B5EF4-FFF2-40B4-BE49-F238E27FC236}">
                <a16:creationId xmlns:a16="http://schemas.microsoft.com/office/drawing/2014/main" id="{B51A76E9-47ED-1BCA-51D7-89427C7A14DA}"/>
              </a:ext>
            </a:extLst>
          </p:cNvPr>
          <p:cNvPicPr>
            <a:picLocks noChangeAspect="1"/>
          </p:cNvPicPr>
          <p:nvPr/>
        </p:nvPicPr>
        <p:blipFill rotWithShape="1">
          <a:blip r:embed="rId5"/>
          <a:srcRect l="16773" t="25282" r="29449" b="24153"/>
          <a:stretch/>
        </p:blipFill>
        <p:spPr>
          <a:xfrm>
            <a:off x="7339776" y="2675853"/>
            <a:ext cx="3832983" cy="2040045"/>
          </a:xfrm>
          <a:prstGeom prst="rect">
            <a:avLst/>
          </a:prstGeom>
        </p:spPr>
      </p:pic>
      <p:pic>
        <p:nvPicPr>
          <p:cNvPr id="12" name="Graphic 1" descr="Magnifying glass outline">
            <a:extLst>
              <a:ext uri="{FF2B5EF4-FFF2-40B4-BE49-F238E27FC236}">
                <a16:creationId xmlns:a16="http://schemas.microsoft.com/office/drawing/2014/main" id="{735874AC-6290-62C0-E8D5-D275B120FF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780000">
            <a:off x="10433678" y="4164237"/>
            <a:ext cx="944969" cy="938323"/>
          </a:xfrm>
          <a:prstGeom prst="rect">
            <a:avLst/>
          </a:prstGeom>
        </p:spPr>
      </p:pic>
      <p:pic>
        <p:nvPicPr>
          <p:cNvPr id="13" name="Picture 12">
            <a:extLst>
              <a:ext uri="{FF2B5EF4-FFF2-40B4-BE49-F238E27FC236}">
                <a16:creationId xmlns:a16="http://schemas.microsoft.com/office/drawing/2014/main" id="{D434C6C2-6A05-4DE0-B852-CDB9B39EDBA1}"/>
              </a:ext>
            </a:extLst>
          </p:cNvPr>
          <p:cNvPicPr>
            <a:picLocks noChangeAspect="1"/>
          </p:cNvPicPr>
          <p:nvPr/>
        </p:nvPicPr>
        <p:blipFill>
          <a:blip r:embed="rId8"/>
          <a:stretch>
            <a:fillRect/>
          </a:stretch>
        </p:blipFill>
        <p:spPr>
          <a:xfrm>
            <a:off x="5774983" y="214614"/>
            <a:ext cx="6367212" cy="1242127"/>
          </a:xfrm>
          <a:prstGeom prst="rect">
            <a:avLst/>
          </a:prstGeom>
        </p:spPr>
      </p:pic>
    </p:spTree>
    <p:extLst>
      <p:ext uri="{BB962C8B-B14F-4D97-AF65-F5344CB8AC3E}">
        <p14:creationId xmlns:p14="http://schemas.microsoft.com/office/powerpoint/2010/main" val="2953480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A diagram of a step size&#10;&#10;Description automatically generated">
            <a:extLst>
              <a:ext uri="{FF2B5EF4-FFF2-40B4-BE49-F238E27FC236}">
                <a16:creationId xmlns:a16="http://schemas.microsoft.com/office/drawing/2014/main" id="{3E339177-F8ED-0186-1977-BCAD8B329003}"/>
              </a:ext>
            </a:extLst>
          </p:cNvPr>
          <p:cNvPicPr>
            <a:picLocks noChangeAspect="1"/>
          </p:cNvPicPr>
          <p:nvPr/>
        </p:nvPicPr>
        <p:blipFill>
          <a:blip r:embed="rId2"/>
          <a:stretch>
            <a:fillRect/>
          </a:stretch>
        </p:blipFill>
        <p:spPr>
          <a:xfrm>
            <a:off x="603847" y="1084463"/>
            <a:ext cx="6564703" cy="4689073"/>
          </a:xfrm>
          <a:prstGeom prst="rect">
            <a:avLst/>
          </a:prstGeom>
        </p:spPr>
      </p:pic>
      <p:sp>
        <p:nvSpPr>
          <p:cNvPr id="5" name="TextBox 4">
            <a:extLst>
              <a:ext uri="{FF2B5EF4-FFF2-40B4-BE49-F238E27FC236}">
                <a16:creationId xmlns:a16="http://schemas.microsoft.com/office/drawing/2014/main" id="{5D9C5F4B-52E9-1858-DCB0-DC61CFE9809F}"/>
              </a:ext>
            </a:extLst>
          </p:cNvPr>
          <p:cNvSpPr txBox="1"/>
          <p:nvPr/>
        </p:nvSpPr>
        <p:spPr>
          <a:xfrm>
            <a:off x="7230694" y="2037860"/>
            <a:ext cx="4798549" cy="1477328"/>
          </a:xfrm>
          <a:prstGeom prst="rect">
            <a:avLst/>
          </a:prstGeom>
          <a:noFill/>
        </p:spPr>
        <p:txBody>
          <a:bodyPr wrap="square">
            <a:spAutoFit/>
          </a:bodyPr>
          <a:lstStyle/>
          <a:p>
            <a:pPr marL="285750" indent="-285750">
              <a:buFont typeface="Arial"/>
              <a:buChar char="•"/>
            </a:pPr>
            <a:r>
              <a:rPr lang="en-US" sz="1800" dirty="0">
                <a:solidFill>
                  <a:schemeClr val="bg1"/>
                </a:solidFill>
              </a:rPr>
              <a:t>The change is ~ 7% </a:t>
            </a:r>
          </a:p>
          <a:p>
            <a:pPr marL="285750" indent="-285750">
              <a:buFont typeface="Arial"/>
              <a:buChar char="•"/>
            </a:pPr>
            <a:r>
              <a:rPr lang="en-US" sz="1800" dirty="0">
                <a:solidFill>
                  <a:schemeClr val="bg1"/>
                </a:solidFill>
              </a:rPr>
              <a:t>when foils moved to the extreme positions for detector 1 </a:t>
            </a:r>
          </a:p>
          <a:p>
            <a:pPr marL="285750" indent="-285750">
              <a:buFont typeface="Arial"/>
              <a:buChar char="•"/>
            </a:pPr>
            <a:r>
              <a:rPr lang="en-US" sz="1800" dirty="0">
                <a:solidFill>
                  <a:schemeClr val="bg1"/>
                </a:solidFill>
              </a:rPr>
              <a:t>The ratio estimated ~ 9%  </a:t>
            </a:r>
          </a:p>
          <a:p>
            <a:pPr marL="285750" indent="-285750">
              <a:buFont typeface="Arial"/>
              <a:buChar char="•"/>
            </a:pPr>
            <a:r>
              <a:rPr lang="en-US" sz="1800" dirty="0">
                <a:solidFill>
                  <a:schemeClr val="bg1"/>
                </a:solidFill>
              </a:rPr>
              <a:t>different compared to detector 2 </a:t>
            </a:r>
          </a:p>
        </p:txBody>
      </p:sp>
      <p:pic>
        <p:nvPicPr>
          <p:cNvPr id="2" name="Picture 1">
            <a:extLst>
              <a:ext uri="{FF2B5EF4-FFF2-40B4-BE49-F238E27FC236}">
                <a16:creationId xmlns:a16="http://schemas.microsoft.com/office/drawing/2014/main" id="{2B08A24E-E6B6-A3D6-117D-2132DFFCC408}"/>
              </a:ext>
            </a:extLst>
          </p:cNvPr>
          <p:cNvPicPr>
            <a:picLocks noChangeAspect="1"/>
          </p:cNvPicPr>
          <p:nvPr/>
        </p:nvPicPr>
        <p:blipFill rotWithShape="1">
          <a:blip r:embed="rId3"/>
          <a:srcRect t="3635" r="1015"/>
          <a:stretch/>
        </p:blipFill>
        <p:spPr>
          <a:xfrm>
            <a:off x="1" y="-65313"/>
            <a:ext cx="2798284" cy="1435196"/>
          </a:xfrm>
          <a:prstGeom prst="rect">
            <a:avLst/>
          </a:prstGeom>
        </p:spPr>
      </p:pic>
    </p:spTree>
    <p:extLst>
      <p:ext uri="{BB962C8B-B14F-4D97-AF65-F5344CB8AC3E}">
        <p14:creationId xmlns:p14="http://schemas.microsoft.com/office/powerpoint/2010/main" val="293372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007503-3C3F-73ED-B6A0-57230118441D}"/>
              </a:ext>
            </a:extLst>
          </p:cNvPr>
          <p:cNvSpPr txBox="1"/>
          <p:nvPr/>
        </p:nvSpPr>
        <p:spPr>
          <a:xfrm>
            <a:off x="1631746" y="23656"/>
            <a:ext cx="90362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CB7">
                    <a:lumMod val="75000"/>
                  </a:srgbClr>
                </a:solidFill>
                <a:effectLst/>
                <a:uLnTx/>
                <a:uFillTx/>
                <a:latin typeface="Amasis MT Pro Medium"/>
                <a:ea typeface="+mn-ea"/>
                <a:cs typeface="Times New Roman"/>
              </a:rPr>
              <a:t>UCNA + Geant4 setup</a:t>
            </a:r>
          </a:p>
        </p:txBody>
      </p:sp>
      <p:sp>
        <p:nvSpPr>
          <p:cNvPr id="6" name="TextBox 5">
            <a:extLst>
              <a:ext uri="{FF2B5EF4-FFF2-40B4-BE49-F238E27FC236}">
                <a16:creationId xmlns:a16="http://schemas.microsoft.com/office/drawing/2014/main" id="{D85601F2-CC8B-BCE3-33D6-46CBFE55A6B9}"/>
              </a:ext>
            </a:extLst>
          </p:cNvPr>
          <p:cNvSpPr txBox="1"/>
          <p:nvPr/>
        </p:nvSpPr>
        <p:spPr>
          <a:xfrm>
            <a:off x="1524000" y="6500978"/>
            <a:ext cx="779143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APS DNP 2023                                                        </a:t>
            </a:r>
            <a:r>
              <a:rPr kumimoji="0" lang="en-US" sz="1400" b="0" i="0" u="none" strike="noStrike" kern="1200" cap="none" spc="0" normalizeH="0" baseline="0" noProof="0" dirty="0" err="1">
                <a:ln>
                  <a:noFill/>
                </a:ln>
                <a:solidFill>
                  <a:prstClr val="white"/>
                </a:solidFill>
                <a:effectLst/>
                <a:uLnTx/>
                <a:uFillTx/>
                <a:latin typeface="Amasis MT Pro Medium" panose="02040604050005020304" pitchFamily="18" charset="0"/>
                <a:ea typeface="+mn-ea"/>
                <a:cs typeface="+mn-cs"/>
              </a:rPr>
              <a:t>R.Gupta</a:t>
            </a:r>
            <a:r>
              <a:rPr kumimoji="0" lang="en-US" sz="14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                                                          </a:t>
            </a:r>
            <a:r>
              <a:rPr lang="en-US" sz="1400" dirty="0">
                <a:solidFill>
                  <a:prstClr val="white"/>
                </a:solidFill>
                <a:latin typeface="Amasis MT Pro Medium" panose="02040604050005020304" pitchFamily="18" charset="0"/>
              </a:rPr>
              <a:t>7</a:t>
            </a:r>
            <a:r>
              <a:rPr kumimoji="0" lang="en-US" sz="14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 	</a:t>
            </a:r>
          </a:p>
        </p:txBody>
      </p:sp>
      <p:sp>
        <p:nvSpPr>
          <p:cNvPr id="10" name="TextBox 9">
            <a:extLst>
              <a:ext uri="{FF2B5EF4-FFF2-40B4-BE49-F238E27FC236}">
                <a16:creationId xmlns:a16="http://schemas.microsoft.com/office/drawing/2014/main" id="{CC510F64-45D0-DE18-1411-CA08CA7E0E8A}"/>
              </a:ext>
            </a:extLst>
          </p:cNvPr>
          <p:cNvSpPr txBox="1"/>
          <p:nvPr/>
        </p:nvSpPr>
        <p:spPr>
          <a:xfrm>
            <a:off x="2588152" y="5025774"/>
            <a:ext cx="4976011"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Times New Roman"/>
                <a:ea typeface="+mn-ea"/>
                <a:cs typeface="+mn-cs"/>
              </a:rPr>
              <a:t>Fig : Geant4 simulations representation for base setup of UCNA+ experiment </a:t>
            </a:r>
          </a:p>
        </p:txBody>
      </p:sp>
      <p:pic>
        <p:nvPicPr>
          <p:cNvPr id="3" name="Picture 2">
            <a:extLst>
              <a:ext uri="{FF2B5EF4-FFF2-40B4-BE49-F238E27FC236}">
                <a16:creationId xmlns:a16="http://schemas.microsoft.com/office/drawing/2014/main" id="{E9B6BACD-9D98-EBF5-3D97-E210406947BE}"/>
              </a:ext>
            </a:extLst>
          </p:cNvPr>
          <p:cNvPicPr>
            <a:picLocks noChangeAspect="1"/>
          </p:cNvPicPr>
          <p:nvPr/>
        </p:nvPicPr>
        <p:blipFill>
          <a:blip r:embed="rId3"/>
          <a:stretch>
            <a:fillRect/>
          </a:stretch>
        </p:blipFill>
        <p:spPr>
          <a:xfrm>
            <a:off x="2588152" y="1589757"/>
            <a:ext cx="6508682" cy="3436017"/>
          </a:xfrm>
          <a:prstGeom prst="rect">
            <a:avLst/>
          </a:prstGeom>
        </p:spPr>
      </p:pic>
      <p:pic>
        <p:nvPicPr>
          <p:cNvPr id="2" name="Picture 1">
            <a:extLst>
              <a:ext uri="{FF2B5EF4-FFF2-40B4-BE49-F238E27FC236}">
                <a16:creationId xmlns:a16="http://schemas.microsoft.com/office/drawing/2014/main" id="{8F3088D6-A717-6DD0-5D08-BC9B13A7E7AA}"/>
              </a:ext>
            </a:extLst>
          </p:cNvPr>
          <p:cNvPicPr>
            <a:picLocks noChangeAspect="1"/>
          </p:cNvPicPr>
          <p:nvPr/>
        </p:nvPicPr>
        <p:blipFill>
          <a:blip r:embed="rId4"/>
          <a:stretch>
            <a:fillRect/>
          </a:stretch>
        </p:blipFill>
        <p:spPr>
          <a:xfrm>
            <a:off x="-1330" y="6398262"/>
            <a:ext cx="821094" cy="459737"/>
          </a:xfrm>
          <a:prstGeom prst="rect">
            <a:avLst/>
          </a:prstGeom>
        </p:spPr>
      </p:pic>
    </p:spTree>
    <p:extLst>
      <p:ext uri="{BB962C8B-B14F-4D97-AF65-F5344CB8AC3E}">
        <p14:creationId xmlns:p14="http://schemas.microsoft.com/office/powerpoint/2010/main" val="379406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E13D7-084B-5D54-10E2-8E94626AE243}"/>
              </a:ext>
            </a:extLst>
          </p:cNvPr>
          <p:cNvPicPr>
            <a:picLocks noChangeAspect="1"/>
          </p:cNvPicPr>
          <p:nvPr/>
        </p:nvPicPr>
        <p:blipFill>
          <a:blip r:embed="rId2"/>
          <a:stretch>
            <a:fillRect/>
          </a:stretch>
        </p:blipFill>
        <p:spPr>
          <a:xfrm>
            <a:off x="6091041" y="1340378"/>
            <a:ext cx="6077810" cy="4695710"/>
          </a:xfrm>
          <a:prstGeom prst="rect">
            <a:avLst/>
          </a:prstGeom>
        </p:spPr>
      </p:pic>
      <p:pic>
        <p:nvPicPr>
          <p:cNvPr id="6" name="Picture 5">
            <a:extLst>
              <a:ext uri="{FF2B5EF4-FFF2-40B4-BE49-F238E27FC236}">
                <a16:creationId xmlns:a16="http://schemas.microsoft.com/office/drawing/2014/main" id="{6CF898DF-4435-F530-D061-F9172B3D3958}"/>
              </a:ext>
            </a:extLst>
          </p:cNvPr>
          <p:cNvPicPr>
            <a:picLocks noChangeAspect="1"/>
          </p:cNvPicPr>
          <p:nvPr/>
        </p:nvPicPr>
        <p:blipFill>
          <a:blip r:embed="rId3"/>
          <a:stretch>
            <a:fillRect/>
          </a:stretch>
        </p:blipFill>
        <p:spPr>
          <a:xfrm>
            <a:off x="23149" y="1325386"/>
            <a:ext cx="5934974" cy="4695711"/>
          </a:xfrm>
          <a:prstGeom prst="rect">
            <a:avLst/>
          </a:prstGeom>
        </p:spPr>
      </p:pic>
      <p:sp>
        <p:nvSpPr>
          <p:cNvPr id="7" name="TextBox 6">
            <a:extLst>
              <a:ext uri="{FF2B5EF4-FFF2-40B4-BE49-F238E27FC236}">
                <a16:creationId xmlns:a16="http://schemas.microsoft.com/office/drawing/2014/main" id="{0CD52D7A-2D96-6C52-76AC-898A5C331833}"/>
              </a:ext>
            </a:extLst>
          </p:cNvPr>
          <p:cNvSpPr txBox="1"/>
          <p:nvPr/>
        </p:nvSpPr>
        <p:spPr>
          <a:xfrm>
            <a:off x="-1" y="60963"/>
            <a:ext cx="118095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b="1" dirty="0">
                <a:solidFill>
                  <a:srgbClr val="CCFFCC"/>
                </a:solidFill>
                <a:latin typeface="Amasis MT Pro Light" panose="02040304050005020304" pitchFamily="18" charset="0"/>
                <a:cs typeface="Times New Roman"/>
              </a:rPr>
              <a:t>for different source holder (emitting e- in opposite directions) when Endcap foil is moved along </a:t>
            </a:r>
            <a:r>
              <a:rPr lang="en-US" sz="1600" b="1" dirty="0" err="1">
                <a:solidFill>
                  <a:srgbClr val="CCFFCC"/>
                </a:solidFill>
                <a:latin typeface="Amasis MT Pro Light" panose="02040304050005020304" pitchFamily="18" charset="0"/>
                <a:cs typeface="Times New Roman"/>
              </a:rPr>
              <a:t>B</a:t>
            </a:r>
            <a:r>
              <a:rPr lang="en-US" sz="1600" b="1" baseline="-25000" dirty="0" err="1">
                <a:solidFill>
                  <a:srgbClr val="CCFFCC"/>
                </a:solidFill>
                <a:latin typeface="Amasis MT Pro Light" panose="02040304050005020304" pitchFamily="18" charset="0"/>
                <a:cs typeface="Times New Roman"/>
              </a:rPr>
              <a:t>z</a:t>
            </a:r>
            <a:endParaRPr lang="en-US" sz="1600" b="1" baseline="-25000" dirty="0">
              <a:solidFill>
                <a:srgbClr val="CCFFCC"/>
              </a:solidFill>
              <a:latin typeface="Amasis MT Pro Light" panose="02040304050005020304" pitchFamily="18" charset="0"/>
            </a:endParaRPr>
          </a:p>
        </p:txBody>
      </p:sp>
      <p:sp>
        <p:nvSpPr>
          <p:cNvPr id="9" name="TextBox 8">
            <a:extLst>
              <a:ext uri="{FF2B5EF4-FFF2-40B4-BE49-F238E27FC236}">
                <a16:creationId xmlns:a16="http://schemas.microsoft.com/office/drawing/2014/main" id="{052DBD3B-BA71-FF0C-17D2-EA52B504DFA8}"/>
              </a:ext>
            </a:extLst>
          </p:cNvPr>
          <p:cNvSpPr txBox="1"/>
          <p:nvPr/>
        </p:nvSpPr>
        <p:spPr>
          <a:xfrm>
            <a:off x="327802" y="6021097"/>
            <a:ext cx="11283351" cy="400110"/>
          </a:xfrm>
          <a:prstGeom prst="rect">
            <a:avLst/>
          </a:prstGeom>
          <a:noFill/>
        </p:spPr>
        <p:txBody>
          <a:bodyPr wrap="square">
            <a:spAutoFit/>
          </a:bodyPr>
          <a:lstStyle/>
          <a:p>
            <a:pPr algn="ctr" defTabSz="685800"/>
            <a:r>
              <a:rPr lang="en-US" sz="10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000" i="1" dirty="0">
                <a:solidFill>
                  <a:srgbClr val="FF6600"/>
                </a:solidFill>
                <a:latin typeface="Times New Roman"/>
              </a:rPr>
              <a:t>detector 1</a:t>
            </a:r>
            <a:r>
              <a:rPr lang="en-US" sz="1000" i="1" dirty="0">
                <a:solidFill>
                  <a:schemeClr val="bg1"/>
                </a:solidFill>
                <a:latin typeface="Times New Roman"/>
              </a:rPr>
              <a:t> along </a:t>
            </a:r>
            <a:r>
              <a:rPr lang="en-US" sz="1000" i="1" dirty="0">
                <a:solidFill>
                  <a:srgbClr val="FF6600"/>
                </a:solidFill>
                <a:latin typeface="Times New Roman"/>
              </a:rPr>
              <a:t>the +z axis</a:t>
            </a:r>
            <a:r>
              <a:rPr lang="en-US" sz="1000" i="1" dirty="0">
                <a:solidFill>
                  <a:schemeClr val="bg1"/>
                </a:solidFill>
                <a:latin typeface="Times New Roman"/>
              </a:rPr>
              <a:t>. We compare the results for different source holder made of  </a:t>
            </a:r>
            <a:r>
              <a:rPr lang="en-US" sz="1000" i="1" dirty="0">
                <a:solidFill>
                  <a:srgbClr val="FFFF00"/>
                </a:solidFill>
                <a:latin typeface="Times New Roman"/>
              </a:rPr>
              <a:t>Mylar of thickness 0.5 </a:t>
            </a:r>
            <a:r>
              <a:rPr lang="en-US" sz="1000" i="1" dirty="0">
                <a:solidFill>
                  <a:schemeClr val="bg1"/>
                </a:solidFill>
                <a:latin typeface="Times New Roman"/>
              </a:rPr>
              <a:t>micron and </a:t>
            </a:r>
            <a:r>
              <a:rPr lang="en-US" sz="1000" i="1" dirty="0" err="1">
                <a:solidFill>
                  <a:srgbClr val="FFCCFF"/>
                </a:solidFill>
                <a:latin typeface="Times New Roman"/>
              </a:rPr>
              <a:t>sixFsixF</a:t>
            </a:r>
            <a:r>
              <a:rPr lang="en-US" sz="1000" i="1" dirty="0">
                <a:solidFill>
                  <a:srgbClr val="FFCCFF"/>
                </a:solidFill>
                <a:latin typeface="Times New Roman"/>
              </a:rPr>
              <a:t> of thickness 120 nm </a:t>
            </a:r>
            <a:r>
              <a:rPr lang="en-US" sz="1000" i="1" dirty="0">
                <a:solidFill>
                  <a:schemeClr val="bg1"/>
                </a:solidFill>
                <a:latin typeface="Times New Roman"/>
              </a:rPr>
              <a:t>emitting beta e- in forward direction (+z) and backward direction(-z).</a:t>
            </a:r>
          </a:p>
        </p:txBody>
      </p:sp>
      <p:sp>
        <p:nvSpPr>
          <p:cNvPr id="3" name="TextBox 2">
            <a:extLst>
              <a:ext uri="{FF2B5EF4-FFF2-40B4-BE49-F238E27FC236}">
                <a16:creationId xmlns:a16="http://schemas.microsoft.com/office/drawing/2014/main" id="{B501F61F-EA1D-3145-8509-02431851E99C}"/>
              </a:ext>
            </a:extLst>
          </p:cNvPr>
          <p:cNvSpPr txBox="1"/>
          <p:nvPr/>
        </p:nvSpPr>
        <p:spPr>
          <a:xfrm>
            <a:off x="471378" y="681308"/>
            <a:ext cx="10003970" cy="584775"/>
          </a:xfrm>
          <a:prstGeom prst="rect">
            <a:avLst/>
          </a:prstGeom>
          <a:noFill/>
        </p:spPr>
        <p:txBody>
          <a:bodyPr wrap="square">
            <a:spAutoFit/>
          </a:bodyPr>
          <a:lstStyle/>
          <a:p>
            <a:pPr marL="285750" indent="-285750">
              <a:buFont typeface="Wingdings" panose="05000000000000000000" pitchFamily="2" charset="2"/>
              <a:buChar char="§"/>
            </a:pPr>
            <a:r>
              <a:rPr lang="en-US" sz="1600" dirty="0">
                <a:solidFill>
                  <a:schemeClr val="bg1"/>
                </a:solidFill>
              </a:rPr>
              <a:t>The ratio is 1.3 %  more for when e- hits detector 1 (at +z) when endcap foil is in uniform field expansion region.  </a:t>
            </a:r>
          </a:p>
          <a:p>
            <a:pPr marL="285750" indent="-285750">
              <a:buFont typeface="Wingdings" panose="05000000000000000000" pitchFamily="2" charset="2"/>
              <a:buChar char="§"/>
            </a:pPr>
            <a:r>
              <a:rPr lang="en-US" sz="1600" dirty="0">
                <a:solidFill>
                  <a:schemeClr val="bg1"/>
                </a:solidFill>
              </a:rPr>
              <a:t> decreases by 1.4 % when source- holder thickness decreases</a:t>
            </a:r>
          </a:p>
        </p:txBody>
      </p:sp>
      <p:sp>
        <p:nvSpPr>
          <p:cNvPr id="2" name="TextBox 1">
            <a:extLst>
              <a:ext uri="{FF2B5EF4-FFF2-40B4-BE49-F238E27FC236}">
                <a16:creationId xmlns:a16="http://schemas.microsoft.com/office/drawing/2014/main" id="{E9CF866D-1C31-0E87-1F52-9EB06E590DB1}"/>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pic>
        <p:nvPicPr>
          <p:cNvPr id="8" name="Picture 7">
            <a:extLst>
              <a:ext uri="{FF2B5EF4-FFF2-40B4-BE49-F238E27FC236}">
                <a16:creationId xmlns:a16="http://schemas.microsoft.com/office/drawing/2014/main" id="{6CCE84B2-41C1-9226-7D76-F4FEBB9C9545}"/>
              </a:ext>
            </a:extLst>
          </p:cNvPr>
          <p:cNvPicPr>
            <a:picLocks noChangeAspect="1"/>
          </p:cNvPicPr>
          <p:nvPr/>
        </p:nvPicPr>
        <p:blipFill>
          <a:blip r:embed="rId4"/>
          <a:stretch>
            <a:fillRect/>
          </a:stretch>
        </p:blipFill>
        <p:spPr>
          <a:xfrm>
            <a:off x="921484" y="2369942"/>
            <a:ext cx="1431191" cy="748966"/>
          </a:xfrm>
          <a:prstGeom prst="rect">
            <a:avLst/>
          </a:prstGeom>
        </p:spPr>
      </p:pic>
      <p:pic>
        <p:nvPicPr>
          <p:cNvPr id="15" name="Picture 14">
            <a:extLst>
              <a:ext uri="{FF2B5EF4-FFF2-40B4-BE49-F238E27FC236}">
                <a16:creationId xmlns:a16="http://schemas.microsoft.com/office/drawing/2014/main" id="{B56F5E9F-927F-0388-7ABA-56AED7D87F0A}"/>
              </a:ext>
            </a:extLst>
          </p:cNvPr>
          <p:cNvPicPr>
            <a:picLocks noChangeAspect="1"/>
          </p:cNvPicPr>
          <p:nvPr/>
        </p:nvPicPr>
        <p:blipFill>
          <a:blip r:embed="rId5"/>
          <a:stretch>
            <a:fillRect/>
          </a:stretch>
        </p:blipFill>
        <p:spPr>
          <a:xfrm>
            <a:off x="7083959" y="2041919"/>
            <a:ext cx="1681809" cy="886924"/>
          </a:xfrm>
          <a:prstGeom prst="rect">
            <a:avLst/>
          </a:prstGeom>
        </p:spPr>
      </p:pic>
      <p:pic>
        <p:nvPicPr>
          <p:cNvPr id="20" name="Picture 19">
            <a:extLst>
              <a:ext uri="{FF2B5EF4-FFF2-40B4-BE49-F238E27FC236}">
                <a16:creationId xmlns:a16="http://schemas.microsoft.com/office/drawing/2014/main" id="{5950CFE2-4166-0B41-0A6A-ADC347E580C3}"/>
              </a:ext>
            </a:extLst>
          </p:cNvPr>
          <p:cNvPicPr>
            <a:picLocks noChangeAspect="1"/>
          </p:cNvPicPr>
          <p:nvPr/>
        </p:nvPicPr>
        <p:blipFill>
          <a:blip r:embed="rId5"/>
          <a:stretch>
            <a:fillRect/>
          </a:stretch>
        </p:blipFill>
        <p:spPr>
          <a:xfrm>
            <a:off x="10129865" y="2194319"/>
            <a:ext cx="1681809" cy="886924"/>
          </a:xfrm>
          <a:prstGeom prst="rect">
            <a:avLst/>
          </a:prstGeom>
        </p:spPr>
      </p:pic>
      <p:sp>
        <p:nvSpPr>
          <p:cNvPr id="21" name="Oval 20">
            <a:extLst>
              <a:ext uri="{FF2B5EF4-FFF2-40B4-BE49-F238E27FC236}">
                <a16:creationId xmlns:a16="http://schemas.microsoft.com/office/drawing/2014/main" id="{668931DA-DACB-40BD-739C-DD08CA72E643}"/>
              </a:ext>
            </a:extLst>
          </p:cNvPr>
          <p:cNvSpPr/>
          <p:nvPr/>
        </p:nvSpPr>
        <p:spPr>
          <a:xfrm>
            <a:off x="10909564" y="2599685"/>
            <a:ext cx="45719" cy="45719"/>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C6B4D9-54CA-A300-D84A-972567E4A2E2}"/>
              </a:ext>
            </a:extLst>
          </p:cNvPr>
          <p:cNvPicPr>
            <a:picLocks noChangeAspect="1"/>
          </p:cNvPicPr>
          <p:nvPr/>
        </p:nvPicPr>
        <p:blipFill>
          <a:blip r:embed="rId6"/>
          <a:stretch>
            <a:fillRect/>
          </a:stretch>
        </p:blipFill>
        <p:spPr>
          <a:xfrm>
            <a:off x="-1330" y="6398262"/>
            <a:ext cx="821094" cy="459737"/>
          </a:xfrm>
          <a:prstGeom prst="rect">
            <a:avLst/>
          </a:prstGeom>
        </p:spPr>
      </p:pic>
      <p:cxnSp>
        <p:nvCxnSpPr>
          <p:cNvPr id="14" name="Straight Arrow Connector 13">
            <a:extLst>
              <a:ext uri="{FF2B5EF4-FFF2-40B4-BE49-F238E27FC236}">
                <a16:creationId xmlns:a16="http://schemas.microsoft.com/office/drawing/2014/main" id="{21BC9BB2-2C38-0711-2B58-A50A7BEA0019}"/>
              </a:ext>
            </a:extLst>
          </p:cNvPr>
          <p:cNvCxnSpPr/>
          <p:nvPr/>
        </p:nvCxnSpPr>
        <p:spPr>
          <a:xfrm>
            <a:off x="1637079" y="2706325"/>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4247695-3114-ECDD-B8DC-A34B8865B991}"/>
              </a:ext>
            </a:extLst>
          </p:cNvPr>
          <p:cNvCxnSpPr/>
          <p:nvPr/>
        </p:nvCxnSpPr>
        <p:spPr>
          <a:xfrm>
            <a:off x="7924863" y="2461206"/>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Flowchart: Connector 17">
            <a:extLst>
              <a:ext uri="{FF2B5EF4-FFF2-40B4-BE49-F238E27FC236}">
                <a16:creationId xmlns:a16="http://schemas.microsoft.com/office/drawing/2014/main" id="{976E7718-764F-727D-8BF4-E5F2F662BD6E}"/>
              </a:ext>
            </a:extLst>
          </p:cNvPr>
          <p:cNvSpPr/>
          <p:nvPr/>
        </p:nvSpPr>
        <p:spPr>
          <a:xfrm>
            <a:off x="819764" y="3378140"/>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D94663B-E678-913E-5ECF-E3A652D15404}"/>
              </a:ext>
            </a:extLst>
          </p:cNvPr>
          <p:cNvSpPr/>
          <p:nvPr/>
        </p:nvSpPr>
        <p:spPr>
          <a:xfrm>
            <a:off x="7003540" y="2872752"/>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FD66171C-CED9-F4E8-A9A8-45A8890DB995}"/>
              </a:ext>
            </a:extLst>
          </p:cNvPr>
          <p:cNvCxnSpPr/>
          <p:nvPr/>
        </p:nvCxnSpPr>
        <p:spPr>
          <a:xfrm flipV="1">
            <a:off x="1409700" y="3081243"/>
            <a:ext cx="5029200" cy="34775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33188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E13D7-084B-5D54-10E2-8E94626AE243}"/>
              </a:ext>
            </a:extLst>
          </p:cNvPr>
          <p:cNvPicPr>
            <a:picLocks noChangeAspect="1"/>
          </p:cNvPicPr>
          <p:nvPr/>
        </p:nvPicPr>
        <p:blipFill>
          <a:blip r:embed="rId2"/>
          <a:stretch>
            <a:fillRect/>
          </a:stretch>
        </p:blipFill>
        <p:spPr>
          <a:xfrm>
            <a:off x="6091041" y="1340378"/>
            <a:ext cx="6077810" cy="4695710"/>
          </a:xfrm>
          <a:prstGeom prst="rect">
            <a:avLst/>
          </a:prstGeom>
        </p:spPr>
      </p:pic>
      <p:pic>
        <p:nvPicPr>
          <p:cNvPr id="6" name="Picture 5">
            <a:extLst>
              <a:ext uri="{FF2B5EF4-FFF2-40B4-BE49-F238E27FC236}">
                <a16:creationId xmlns:a16="http://schemas.microsoft.com/office/drawing/2014/main" id="{6CF898DF-4435-F530-D061-F9172B3D3958}"/>
              </a:ext>
            </a:extLst>
          </p:cNvPr>
          <p:cNvPicPr>
            <a:picLocks noChangeAspect="1"/>
          </p:cNvPicPr>
          <p:nvPr/>
        </p:nvPicPr>
        <p:blipFill>
          <a:blip r:embed="rId3"/>
          <a:stretch>
            <a:fillRect/>
          </a:stretch>
        </p:blipFill>
        <p:spPr>
          <a:xfrm>
            <a:off x="23149" y="1325386"/>
            <a:ext cx="5934974" cy="4695711"/>
          </a:xfrm>
          <a:prstGeom prst="rect">
            <a:avLst/>
          </a:prstGeom>
        </p:spPr>
      </p:pic>
      <p:sp>
        <p:nvSpPr>
          <p:cNvPr id="7" name="TextBox 6">
            <a:extLst>
              <a:ext uri="{FF2B5EF4-FFF2-40B4-BE49-F238E27FC236}">
                <a16:creationId xmlns:a16="http://schemas.microsoft.com/office/drawing/2014/main" id="{0CD52D7A-2D96-6C52-76AC-898A5C331833}"/>
              </a:ext>
            </a:extLst>
          </p:cNvPr>
          <p:cNvSpPr txBox="1"/>
          <p:nvPr/>
        </p:nvSpPr>
        <p:spPr>
          <a:xfrm>
            <a:off x="-1" y="60963"/>
            <a:ext cx="118095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b="1" dirty="0">
                <a:solidFill>
                  <a:srgbClr val="CCFFCC"/>
                </a:solidFill>
                <a:latin typeface="Amasis MT Pro Light" panose="02040304050005020304" pitchFamily="18" charset="0"/>
                <a:cs typeface="Times New Roman"/>
              </a:rPr>
              <a:t>for different source holder (emitting e- in opposite directions) when Endcap foil is moved along </a:t>
            </a:r>
            <a:r>
              <a:rPr lang="en-US" sz="1600" b="1" dirty="0" err="1">
                <a:solidFill>
                  <a:srgbClr val="CCFFCC"/>
                </a:solidFill>
                <a:latin typeface="Amasis MT Pro Light" panose="02040304050005020304" pitchFamily="18" charset="0"/>
                <a:cs typeface="Times New Roman"/>
              </a:rPr>
              <a:t>B</a:t>
            </a:r>
            <a:r>
              <a:rPr lang="en-US" sz="1600" b="1" baseline="-25000" dirty="0" err="1">
                <a:solidFill>
                  <a:srgbClr val="CCFFCC"/>
                </a:solidFill>
                <a:latin typeface="Amasis MT Pro Light" panose="02040304050005020304" pitchFamily="18" charset="0"/>
                <a:cs typeface="Times New Roman"/>
              </a:rPr>
              <a:t>z</a:t>
            </a:r>
            <a:endParaRPr lang="en-US" sz="1600" b="1" baseline="-25000" dirty="0">
              <a:solidFill>
                <a:srgbClr val="CCFFCC"/>
              </a:solidFill>
              <a:latin typeface="Amasis MT Pro Light" panose="02040304050005020304" pitchFamily="18" charset="0"/>
            </a:endParaRPr>
          </a:p>
        </p:txBody>
      </p:sp>
      <p:sp>
        <p:nvSpPr>
          <p:cNvPr id="9" name="TextBox 8">
            <a:extLst>
              <a:ext uri="{FF2B5EF4-FFF2-40B4-BE49-F238E27FC236}">
                <a16:creationId xmlns:a16="http://schemas.microsoft.com/office/drawing/2014/main" id="{052DBD3B-BA71-FF0C-17D2-EA52B504DFA8}"/>
              </a:ext>
            </a:extLst>
          </p:cNvPr>
          <p:cNvSpPr txBox="1"/>
          <p:nvPr/>
        </p:nvSpPr>
        <p:spPr>
          <a:xfrm>
            <a:off x="327802" y="6021097"/>
            <a:ext cx="11283351" cy="400110"/>
          </a:xfrm>
          <a:prstGeom prst="rect">
            <a:avLst/>
          </a:prstGeom>
          <a:noFill/>
        </p:spPr>
        <p:txBody>
          <a:bodyPr wrap="square">
            <a:spAutoFit/>
          </a:bodyPr>
          <a:lstStyle/>
          <a:p>
            <a:pPr algn="ctr" defTabSz="685800"/>
            <a:r>
              <a:rPr lang="en-US" sz="10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000" i="1" dirty="0">
                <a:solidFill>
                  <a:srgbClr val="FF6600"/>
                </a:solidFill>
                <a:latin typeface="Times New Roman"/>
              </a:rPr>
              <a:t>detector 1</a:t>
            </a:r>
            <a:r>
              <a:rPr lang="en-US" sz="1000" i="1" dirty="0">
                <a:solidFill>
                  <a:schemeClr val="bg1"/>
                </a:solidFill>
                <a:latin typeface="Times New Roman"/>
              </a:rPr>
              <a:t> along </a:t>
            </a:r>
            <a:r>
              <a:rPr lang="en-US" sz="1000" i="1" dirty="0">
                <a:solidFill>
                  <a:srgbClr val="FF6600"/>
                </a:solidFill>
                <a:latin typeface="Times New Roman"/>
              </a:rPr>
              <a:t>the +z axis</a:t>
            </a:r>
            <a:r>
              <a:rPr lang="en-US" sz="1000" i="1" dirty="0">
                <a:solidFill>
                  <a:schemeClr val="bg1"/>
                </a:solidFill>
                <a:latin typeface="Times New Roman"/>
              </a:rPr>
              <a:t>. We compare the results for different source holder made of  </a:t>
            </a:r>
            <a:r>
              <a:rPr lang="en-US" sz="1000" i="1" dirty="0">
                <a:solidFill>
                  <a:srgbClr val="FFFF00"/>
                </a:solidFill>
                <a:latin typeface="Times New Roman"/>
              </a:rPr>
              <a:t>Mylar of thickness 0.5 </a:t>
            </a:r>
            <a:r>
              <a:rPr lang="en-US" sz="1000" i="1" dirty="0">
                <a:solidFill>
                  <a:schemeClr val="bg1"/>
                </a:solidFill>
                <a:latin typeface="Times New Roman"/>
              </a:rPr>
              <a:t>micron and </a:t>
            </a:r>
            <a:r>
              <a:rPr lang="en-US" sz="1000" i="1" dirty="0" err="1">
                <a:solidFill>
                  <a:srgbClr val="FFCCFF"/>
                </a:solidFill>
                <a:latin typeface="Times New Roman"/>
              </a:rPr>
              <a:t>sixFsixF</a:t>
            </a:r>
            <a:r>
              <a:rPr lang="en-US" sz="1000" i="1" dirty="0">
                <a:solidFill>
                  <a:srgbClr val="FFCCFF"/>
                </a:solidFill>
                <a:latin typeface="Times New Roman"/>
              </a:rPr>
              <a:t> of thickness 120 nm </a:t>
            </a:r>
            <a:r>
              <a:rPr lang="en-US" sz="1000" i="1" dirty="0">
                <a:solidFill>
                  <a:schemeClr val="bg1"/>
                </a:solidFill>
                <a:latin typeface="Times New Roman"/>
              </a:rPr>
              <a:t>emitting beta e- in forward direction (+z) and backward direction(-z).</a:t>
            </a:r>
          </a:p>
        </p:txBody>
      </p:sp>
      <p:sp>
        <p:nvSpPr>
          <p:cNvPr id="3" name="TextBox 2">
            <a:extLst>
              <a:ext uri="{FF2B5EF4-FFF2-40B4-BE49-F238E27FC236}">
                <a16:creationId xmlns:a16="http://schemas.microsoft.com/office/drawing/2014/main" id="{B501F61F-EA1D-3145-8509-02431851E99C}"/>
              </a:ext>
            </a:extLst>
          </p:cNvPr>
          <p:cNvSpPr txBox="1"/>
          <p:nvPr/>
        </p:nvSpPr>
        <p:spPr>
          <a:xfrm>
            <a:off x="471378" y="681308"/>
            <a:ext cx="10003970" cy="584775"/>
          </a:xfrm>
          <a:prstGeom prst="rect">
            <a:avLst/>
          </a:prstGeom>
          <a:noFill/>
        </p:spPr>
        <p:txBody>
          <a:bodyPr wrap="square">
            <a:spAutoFit/>
          </a:bodyPr>
          <a:lstStyle/>
          <a:p>
            <a:pPr marL="285750" indent="-285750">
              <a:buFont typeface="Wingdings" panose="05000000000000000000" pitchFamily="2" charset="2"/>
              <a:buChar char="§"/>
            </a:pPr>
            <a:r>
              <a:rPr lang="en-US" sz="1600" dirty="0">
                <a:solidFill>
                  <a:schemeClr val="bg1"/>
                </a:solidFill>
              </a:rPr>
              <a:t>The ratio is 1.3 %  more for when e- hits detector 1 (at +z) when endcap foil is in uniform field expansion region.  </a:t>
            </a:r>
          </a:p>
          <a:p>
            <a:pPr marL="285750" indent="-285750">
              <a:buFont typeface="Wingdings" panose="05000000000000000000" pitchFamily="2" charset="2"/>
              <a:buChar char="§"/>
            </a:pPr>
            <a:r>
              <a:rPr lang="en-US" sz="1600" dirty="0">
                <a:solidFill>
                  <a:schemeClr val="bg1"/>
                </a:solidFill>
              </a:rPr>
              <a:t> decreases by 1.4 % when source- holder thickness decreases</a:t>
            </a:r>
          </a:p>
        </p:txBody>
      </p:sp>
      <p:sp>
        <p:nvSpPr>
          <p:cNvPr id="2" name="TextBox 1">
            <a:extLst>
              <a:ext uri="{FF2B5EF4-FFF2-40B4-BE49-F238E27FC236}">
                <a16:creationId xmlns:a16="http://schemas.microsoft.com/office/drawing/2014/main" id="{E9CF866D-1C31-0E87-1F52-9EB06E590DB1}"/>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pic>
        <p:nvPicPr>
          <p:cNvPr id="8" name="Picture 7">
            <a:extLst>
              <a:ext uri="{FF2B5EF4-FFF2-40B4-BE49-F238E27FC236}">
                <a16:creationId xmlns:a16="http://schemas.microsoft.com/office/drawing/2014/main" id="{6CCE84B2-41C1-9226-7D76-F4FEBB9C9545}"/>
              </a:ext>
            </a:extLst>
          </p:cNvPr>
          <p:cNvPicPr>
            <a:picLocks noChangeAspect="1"/>
          </p:cNvPicPr>
          <p:nvPr/>
        </p:nvPicPr>
        <p:blipFill>
          <a:blip r:embed="rId4"/>
          <a:stretch>
            <a:fillRect/>
          </a:stretch>
        </p:blipFill>
        <p:spPr>
          <a:xfrm>
            <a:off x="921484" y="2369942"/>
            <a:ext cx="1431191" cy="748966"/>
          </a:xfrm>
          <a:prstGeom prst="rect">
            <a:avLst/>
          </a:prstGeom>
        </p:spPr>
      </p:pic>
      <p:pic>
        <p:nvPicPr>
          <p:cNvPr id="15" name="Picture 14">
            <a:extLst>
              <a:ext uri="{FF2B5EF4-FFF2-40B4-BE49-F238E27FC236}">
                <a16:creationId xmlns:a16="http://schemas.microsoft.com/office/drawing/2014/main" id="{B56F5E9F-927F-0388-7ABA-56AED7D87F0A}"/>
              </a:ext>
            </a:extLst>
          </p:cNvPr>
          <p:cNvPicPr>
            <a:picLocks noChangeAspect="1"/>
          </p:cNvPicPr>
          <p:nvPr/>
        </p:nvPicPr>
        <p:blipFill>
          <a:blip r:embed="rId5"/>
          <a:stretch>
            <a:fillRect/>
          </a:stretch>
        </p:blipFill>
        <p:spPr>
          <a:xfrm>
            <a:off x="7083959" y="2041919"/>
            <a:ext cx="1681809" cy="886924"/>
          </a:xfrm>
          <a:prstGeom prst="rect">
            <a:avLst/>
          </a:prstGeom>
        </p:spPr>
      </p:pic>
      <p:pic>
        <p:nvPicPr>
          <p:cNvPr id="20" name="Picture 19">
            <a:extLst>
              <a:ext uri="{FF2B5EF4-FFF2-40B4-BE49-F238E27FC236}">
                <a16:creationId xmlns:a16="http://schemas.microsoft.com/office/drawing/2014/main" id="{5950CFE2-4166-0B41-0A6A-ADC347E580C3}"/>
              </a:ext>
            </a:extLst>
          </p:cNvPr>
          <p:cNvPicPr>
            <a:picLocks noChangeAspect="1"/>
          </p:cNvPicPr>
          <p:nvPr/>
        </p:nvPicPr>
        <p:blipFill>
          <a:blip r:embed="rId5"/>
          <a:stretch>
            <a:fillRect/>
          </a:stretch>
        </p:blipFill>
        <p:spPr>
          <a:xfrm>
            <a:off x="10129865" y="2194319"/>
            <a:ext cx="1681809" cy="886924"/>
          </a:xfrm>
          <a:prstGeom prst="rect">
            <a:avLst/>
          </a:prstGeom>
        </p:spPr>
      </p:pic>
      <p:sp>
        <p:nvSpPr>
          <p:cNvPr id="21" name="Oval 20">
            <a:extLst>
              <a:ext uri="{FF2B5EF4-FFF2-40B4-BE49-F238E27FC236}">
                <a16:creationId xmlns:a16="http://schemas.microsoft.com/office/drawing/2014/main" id="{668931DA-DACB-40BD-739C-DD08CA72E643}"/>
              </a:ext>
            </a:extLst>
          </p:cNvPr>
          <p:cNvSpPr/>
          <p:nvPr/>
        </p:nvSpPr>
        <p:spPr>
          <a:xfrm>
            <a:off x="10909564" y="2599685"/>
            <a:ext cx="45719" cy="45719"/>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C6B4D9-54CA-A300-D84A-972567E4A2E2}"/>
              </a:ext>
            </a:extLst>
          </p:cNvPr>
          <p:cNvPicPr>
            <a:picLocks noChangeAspect="1"/>
          </p:cNvPicPr>
          <p:nvPr/>
        </p:nvPicPr>
        <p:blipFill>
          <a:blip r:embed="rId6"/>
          <a:stretch>
            <a:fillRect/>
          </a:stretch>
        </p:blipFill>
        <p:spPr>
          <a:xfrm>
            <a:off x="-1330" y="6398262"/>
            <a:ext cx="821094" cy="459737"/>
          </a:xfrm>
          <a:prstGeom prst="rect">
            <a:avLst/>
          </a:prstGeom>
        </p:spPr>
      </p:pic>
      <p:cxnSp>
        <p:nvCxnSpPr>
          <p:cNvPr id="14" name="Straight Arrow Connector 13">
            <a:extLst>
              <a:ext uri="{FF2B5EF4-FFF2-40B4-BE49-F238E27FC236}">
                <a16:creationId xmlns:a16="http://schemas.microsoft.com/office/drawing/2014/main" id="{21BC9BB2-2C38-0711-2B58-A50A7BEA0019}"/>
              </a:ext>
            </a:extLst>
          </p:cNvPr>
          <p:cNvCxnSpPr/>
          <p:nvPr/>
        </p:nvCxnSpPr>
        <p:spPr>
          <a:xfrm>
            <a:off x="1637079" y="2706325"/>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4247695-3114-ECDD-B8DC-A34B8865B991}"/>
              </a:ext>
            </a:extLst>
          </p:cNvPr>
          <p:cNvCxnSpPr/>
          <p:nvPr/>
        </p:nvCxnSpPr>
        <p:spPr>
          <a:xfrm>
            <a:off x="7924863" y="2461206"/>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Flowchart: Connector 17">
            <a:extLst>
              <a:ext uri="{FF2B5EF4-FFF2-40B4-BE49-F238E27FC236}">
                <a16:creationId xmlns:a16="http://schemas.microsoft.com/office/drawing/2014/main" id="{976E7718-764F-727D-8BF4-E5F2F662BD6E}"/>
              </a:ext>
            </a:extLst>
          </p:cNvPr>
          <p:cNvSpPr/>
          <p:nvPr/>
        </p:nvSpPr>
        <p:spPr>
          <a:xfrm>
            <a:off x="2352675" y="3837561"/>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D94663B-E678-913E-5ECF-E3A652D15404}"/>
              </a:ext>
            </a:extLst>
          </p:cNvPr>
          <p:cNvSpPr/>
          <p:nvPr/>
        </p:nvSpPr>
        <p:spPr>
          <a:xfrm>
            <a:off x="8547060" y="3479133"/>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FD66171C-CED9-F4E8-A9A8-45A8890DB995}"/>
              </a:ext>
            </a:extLst>
          </p:cNvPr>
          <p:cNvCxnSpPr/>
          <p:nvPr/>
        </p:nvCxnSpPr>
        <p:spPr>
          <a:xfrm flipV="1">
            <a:off x="2923009" y="3630384"/>
            <a:ext cx="5029200" cy="34775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26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E13D7-084B-5D54-10E2-8E94626AE243}"/>
              </a:ext>
            </a:extLst>
          </p:cNvPr>
          <p:cNvPicPr>
            <a:picLocks noChangeAspect="1"/>
          </p:cNvPicPr>
          <p:nvPr/>
        </p:nvPicPr>
        <p:blipFill>
          <a:blip r:embed="rId2"/>
          <a:stretch>
            <a:fillRect/>
          </a:stretch>
        </p:blipFill>
        <p:spPr>
          <a:xfrm>
            <a:off x="6091041" y="1340378"/>
            <a:ext cx="6077810" cy="4695710"/>
          </a:xfrm>
          <a:prstGeom prst="rect">
            <a:avLst/>
          </a:prstGeom>
        </p:spPr>
      </p:pic>
      <p:pic>
        <p:nvPicPr>
          <p:cNvPr id="6" name="Picture 5">
            <a:extLst>
              <a:ext uri="{FF2B5EF4-FFF2-40B4-BE49-F238E27FC236}">
                <a16:creationId xmlns:a16="http://schemas.microsoft.com/office/drawing/2014/main" id="{6CF898DF-4435-F530-D061-F9172B3D3958}"/>
              </a:ext>
            </a:extLst>
          </p:cNvPr>
          <p:cNvPicPr>
            <a:picLocks noChangeAspect="1"/>
          </p:cNvPicPr>
          <p:nvPr/>
        </p:nvPicPr>
        <p:blipFill>
          <a:blip r:embed="rId3"/>
          <a:stretch>
            <a:fillRect/>
          </a:stretch>
        </p:blipFill>
        <p:spPr>
          <a:xfrm>
            <a:off x="23149" y="1325386"/>
            <a:ext cx="5934974" cy="4695711"/>
          </a:xfrm>
          <a:prstGeom prst="rect">
            <a:avLst/>
          </a:prstGeom>
        </p:spPr>
      </p:pic>
      <p:sp>
        <p:nvSpPr>
          <p:cNvPr id="7" name="TextBox 6">
            <a:extLst>
              <a:ext uri="{FF2B5EF4-FFF2-40B4-BE49-F238E27FC236}">
                <a16:creationId xmlns:a16="http://schemas.microsoft.com/office/drawing/2014/main" id="{0CD52D7A-2D96-6C52-76AC-898A5C331833}"/>
              </a:ext>
            </a:extLst>
          </p:cNvPr>
          <p:cNvSpPr txBox="1"/>
          <p:nvPr/>
        </p:nvSpPr>
        <p:spPr>
          <a:xfrm>
            <a:off x="-1" y="60963"/>
            <a:ext cx="118095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b="1" dirty="0">
                <a:solidFill>
                  <a:srgbClr val="CCFFCC"/>
                </a:solidFill>
                <a:latin typeface="Amasis MT Pro Light" panose="02040304050005020304" pitchFamily="18" charset="0"/>
                <a:cs typeface="Times New Roman"/>
              </a:rPr>
              <a:t>for different source holder (emitting e- in opposite directions) when Endcap foil is moved along </a:t>
            </a:r>
            <a:r>
              <a:rPr lang="en-US" sz="1600" b="1" dirty="0" err="1">
                <a:solidFill>
                  <a:srgbClr val="CCFFCC"/>
                </a:solidFill>
                <a:latin typeface="Amasis MT Pro Light" panose="02040304050005020304" pitchFamily="18" charset="0"/>
                <a:cs typeface="Times New Roman"/>
              </a:rPr>
              <a:t>B</a:t>
            </a:r>
            <a:r>
              <a:rPr lang="en-US" sz="1600" b="1" baseline="-25000" dirty="0" err="1">
                <a:solidFill>
                  <a:srgbClr val="CCFFCC"/>
                </a:solidFill>
                <a:latin typeface="Amasis MT Pro Light" panose="02040304050005020304" pitchFamily="18" charset="0"/>
                <a:cs typeface="Times New Roman"/>
              </a:rPr>
              <a:t>z</a:t>
            </a:r>
            <a:endParaRPr lang="en-US" sz="1600" b="1" baseline="-25000" dirty="0">
              <a:solidFill>
                <a:srgbClr val="CCFFCC"/>
              </a:solidFill>
              <a:latin typeface="Amasis MT Pro Light" panose="02040304050005020304" pitchFamily="18" charset="0"/>
            </a:endParaRPr>
          </a:p>
        </p:txBody>
      </p:sp>
      <p:sp>
        <p:nvSpPr>
          <p:cNvPr id="9" name="TextBox 8">
            <a:extLst>
              <a:ext uri="{FF2B5EF4-FFF2-40B4-BE49-F238E27FC236}">
                <a16:creationId xmlns:a16="http://schemas.microsoft.com/office/drawing/2014/main" id="{052DBD3B-BA71-FF0C-17D2-EA52B504DFA8}"/>
              </a:ext>
            </a:extLst>
          </p:cNvPr>
          <p:cNvSpPr txBox="1"/>
          <p:nvPr/>
        </p:nvSpPr>
        <p:spPr>
          <a:xfrm>
            <a:off x="327802" y="6021097"/>
            <a:ext cx="11283351" cy="400110"/>
          </a:xfrm>
          <a:prstGeom prst="rect">
            <a:avLst/>
          </a:prstGeom>
          <a:noFill/>
        </p:spPr>
        <p:txBody>
          <a:bodyPr wrap="square">
            <a:spAutoFit/>
          </a:bodyPr>
          <a:lstStyle/>
          <a:p>
            <a:pPr algn="ctr" defTabSz="685800"/>
            <a:r>
              <a:rPr lang="en-US" sz="10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000" i="1" dirty="0">
                <a:solidFill>
                  <a:srgbClr val="FF6600"/>
                </a:solidFill>
                <a:latin typeface="Times New Roman"/>
              </a:rPr>
              <a:t>detector 1</a:t>
            </a:r>
            <a:r>
              <a:rPr lang="en-US" sz="1000" i="1" dirty="0">
                <a:solidFill>
                  <a:schemeClr val="bg1"/>
                </a:solidFill>
                <a:latin typeface="Times New Roman"/>
              </a:rPr>
              <a:t> along </a:t>
            </a:r>
            <a:r>
              <a:rPr lang="en-US" sz="1000" i="1" dirty="0">
                <a:solidFill>
                  <a:srgbClr val="FF6600"/>
                </a:solidFill>
                <a:latin typeface="Times New Roman"/>
              </a:rPr>
              <a:t>the +z axis</a:t>
            </a:r>
            <a:r>
              <a:rPr lang="en-US" sz="1000" i="1" dirty="0">
                <a:solidFill>
                  <a:schemeClr val="bg1"/>
                </a:solidFill>
                <a:latin typeface="Times New Roman"/>
              </a:rPr>
              <a:t>. We compare the results for different source holder made of  </a:t>
            </a:r>
            <a:r>
              <a:rPr lang="en-US" sz="1000" i="1" dirty="0">
                <a:solidFill>
                  <a:srgbClr val="FFFF00"/>
                </a:solidFill>
                <a:latin typeface="Times New Roman"/>
              </a:rPr>
              <a:t>Mylar of thickness 0.5 </a:t>
            </a:r>
            <a:r>
              <a:rPr lang="en-US" sz="1000" i="1" dirty="0">
                <a:solidFill>
                  <a:schemeClr val="bg1"/>
                </a:solidFill>
                <a:latin typeface="Times New Roman"/>
              </a:rPr>
              <a:t>micron and </a:t>
            </a:r>
            <a:r>
              <a:rPr lang="en-US" sz="1000" i="1" dirty="0" err="1">
                <a:solidFill>
                  <a:srgbClr val="FFCCFF"/>
                </a:solidFill>
                <a:latin typeface="Times New Roman"/>
              </a:rPr>
              <a:t>sixFsixF</a:t>
            </a:r>
            <a:r>
              <a:rPr lang="en-US" sz="1000" i="1" dirty="0">
                <a:solidFill>
                  <a:srgbClr val="FFCCFF"/>
                </a:solidFill>
                <a:latin typeface="Times New Roman"/>
              </a:rPr>
              <a:t> of thickness 120 nm </a:t>
            </a:r>
            <a:r>
              <a:rPr lang="en-US" sz="1000" i="1" dirty="0">
                <a:solidFill>
                  <a:schemeClr val="bg1"/>
                </a:solidFill>
                <a:latin typeface="Times New Roman"/>
              </a:rPr>
              <a:t>emitting beta e- in forward direction (+z) and backward direction(-z).</a:t>
            </a:r>
          </a:p>
        </p:txBody>
      </p:sp>
      <p:sp>
        <p:nvSpPr>
          <p:cNvPr id="3" name="TextBox 2">
            <a:extLst>
              <a:ext uri="{FF2B5EF4-FFF2-40B4-BE49-F238E27FC236}">
                <a16:creationId xmlns:a16="http://schemas.microsoft.com/office/drawing/2014/main" id="{B501F61F-EA1D-3145-8509-02431851E99C}"/>
              </a:ext>
            </a:extLst>
          </p:cNvPr>
          <p:cNvSpPr txBox="1"/>
          <p:nvPr/>
        </p:nvSpPr>
        <p:spPr>
          <a:xfrm>
            <a:off x="471378" y="681308"/>
            <a:ext cx="10003970" cy="584775"/>
          </a:xfrm>
          <a:prstGeom prst="rect">
            <a:avLst/>
          </a:prstGeom>
          <a:noFill/>
        </p:spPr>
        <p:txBody>
          <a:bodyPr wrap="square">
            <a:spAutoFit/>
          </a:bodyPr>
          <a:lstStyle/>
          <a:p>
            <a:pPr marL="285750" indent="-285750">
              <a:buFont typeface="Wingdings" panose="05000000000000000000" pitchFamily="2" charset="2"/>
              <a:buChar char="§"/>
            </a:pPr>
            <a:r>
              <a:rPr lang="en-US" sz="1600" dirty="0">
                <a:solidFill>
                  <a:schemeClr val="bg1"/>
                </a:solidFill>
              </a:rPr>
              <a:t>The ratio is 1.3 %  more for when e- hits detector 1 (at +z) when endcap foil is in uniform field expansion region.  </a:t>
            </a:r>
          </a:p>
          <a:p>
            <a:pPr marL="285750" indent="-285750">
              <a:buFont typeface="Wingdings" panose="05000000000000000000" pitchFamily="2" charset="2"/>
              <a:buChar char="§"/>
            </a:pPr>
            <a:r>
              <a:rPr lang="en-US" sz="1600" dirty="0">
                <a:solidFill>
                  <a:schemeClr val="bg1"/>
                </a:solidFill>
              </a:rPr>
              <a:t> decreases by 1.4 % when source- holder thickness decreases</a:t>
            </a:r>
          </a:p>
        </p:txBody>
      </p:sp>
      <p:sp>
        <p:nvSpPr>
          <p:cNvPr id="2" name="TextBox 1">
            <a:extLst>
              <a:ext uri="{FF2B5EF4-FFF2-40B4-BE49-F238E27FC236}">
                <a16:creationId xmlns:a16="http://schemas.microsoft.com/office/drawing/2014/main" id="{E9CF866D-1C31-0E87-1F52-9EB06E590DB1}"/>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11 	</a:t>
            </a:r>
          </a:p>
        </p:txBody>
      </p:sp>
      <p:pic>
        <p:nvPicPr>
          <p:cNvPr id="8" name="Picture 7">
            <a:extLst>
              <a:ext uri="{FF2B5EF4-FFF2-40B4-BE49-F238E27FC236}">
                <a16:creationId xmlns:a16="http://schemas.microsoft.com/office/drawing/2014/main" id="{6CCE84B2-41C1-9226-7D76-F4FEBB9C9545}"/>
              </a:ext>
            </a:extLst>
          </p:cNvPr>
          <p:cNvPicPr>
            <a:picLocks noChangeAspect="1"/>
          </p:cNvPicPr>
          <p:nvPr/>
        </p:nvPicPr>
        <p:blipFill>
          <a:blip r:embed="rId4"/>
          <a:stretch>
            <a:fillRect/>
          </a:stretch>
        </p:blipFill>
        <p:spPr>
          <a:xfrm>
            <a:off x="921484" y="2369942"/>
            <a:ext cx="1431191" cy="748966"/>
          </a:xfrm>
          <a:prstGeom prst="rect">
            <a:avLst/>
          </a:prstGeom>
        </p:spPr>
      </p:pic>
      <p:pic>
        <p:nvPicPr>
          <p:cNvPr id="15" name="Picture 14">
            <a:extLst>
              <a:ext uri="{FF2B5EF4-FFF2-40B4-BE49-F238E27FC236}">
                <a16:creationId xmlns:a16="http://schemas.microsoft.com/office/drawing/2014/main" id="{B56F5E9F-927F-0388-7ABA-56AED7D87F0A}"/>
              </a:ext>
            </a:extLst>
          </p:cNvPr>
          <p:cNvPicPr>
            <a:picLocks noChangeAspect="1"/>
          </p:cNvPicPr>
          <p:nvPr/>
        </p:nvPicPr>
        <p:blipFill>
          <a:blip r:embed="rId5"/>
          <a:stretch>
            <a:fillRect/>
          </a:stretch>
        </p:blipFill>
        <p:spPr>
          <a:xfrm>
            <a:off x="7083959" y="2041919"/>
            <a:ext cx="1681809" cy="886924"/>
          </a:xfrm>
          <a:prstGeom prst="rect">
            <a:avLst/>
          </a:prstGeom>
        </p:spPr>
      </p:pic>
      <p:pic>
        <p:nvPicPr>
          <p:cNvPr id="20" name="Picture 19">
            <a:extLst>
              <a:ext uri="{FF2B5EF4-FFF2-40B4-BE49-F238E27FC236}">
                <a16:creationId xmlns:a16="http://schemas.microsoft.com/office/drawing/2014/main" id="{5950CFE2-4166-0B41-0A6A-ADC347E580C3}"/>
              </a:ext>
            </a:extLst>
          </p:cNvPr>
          <p:cNvPicPr>
            <a:picLocks noChangeAspect="1"/>
          </p:cNvPicPr>
          <p:nvPr/>
        </p:nvPicPr>
        <p:blipFill>
          <a:blip r:embed="rId5"/>
          <a:stretch>
            <a:fillRect/>
          </a:stretch>
        </p:blipFill>
        <p:spPr>
          <a:xfrm>
            <a:off x="10129865" y="2194319"/>
            <a:ext cx="1681809" cy="886924"/>
          </a:xfrm>
          <a:prstGeom prst="rect">
            <a:avLst/>
          </a:prstGeom>
        </p:spPr>
      </p:pic>
      <p:sp>
        <p:nvSpPr>
          <p:cNvPr id="21" name="Oval 20">
            <a:extLst>
              <a:ext uri="{FF2B5EF4-FFF2-40B4-BE49-F238E27FC236}">
                <a16:creationId xmlns:a16="http://schemas.microsoft.com/office/drawing/2014/main" id="{668931DA-DACB-40BD-739C-DD08CA72E643}"/>
              </a:ext>
            </a:extLst>
          </p:cNvPr>
          <p:cNvSpPr/>
          <p:nvPr/>
        </p:nvSpPr>
        <p:spPr>
          <a:xfrm>
            <a:off x="10909564" y="2599685"/>
            <a:ext cx="45719" cy="45719"/>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C6B4D9-54CA-A300-D84A-972567E4A2E2}"/>
              </a:ext>
            </a:extLst>
          </p:cNvPr>
          <p:cNvPicPr>
            <a:picLocks noChangeAspect="1"/>
          </p:cNvPicPr>
          <p:nvPr/>
        </p:nvPicPr>
        <p:blipFill>
          <a:blip r:embed="rId6"/>
          <a:stretch>
            <a:fillRect/>
          </a:stretch>
        </p:blipFill>
        <p:spPr>
          <a:xfrm>
            <a:off x="-1330" y="6398262"/>
            <a:ext cx="821094" cy="459737"/>
          </a:xfrm>
          <a:prstGeom prst="rect">
            <a:avLst/>
          </a:prstGeom>
        </p:spPr>
      </p:pic>
      <p:cxnSp>
        <p:nvCxnSpPr>
          <p:cNvPr id="14" name="Straight Arrow Connector 13">
            <a:extLst>
              <a:ext uri="{FF2B5EF4-FFF2-40B4-BE49-F238E27FC236}">
                <a16:creationId xmlns:a16="http://schemas.microsoft.com/office/drawing/2014/main" id="{21BC9BB2-2C38-0711-2B58-A50A7BEA0019}"/>
              </a:ext>
            </a:extLst>
          </p:cNvPr>
          <p:cNvCxnSpPr/>
          <p:nvPr/>
        </p:nvCxnSpPr>
        <p:spPr>
          <a:xfrm>
            <a:off x="1637079" y="2706325"/>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4247695-3114-ECDD-B8DC-A34B8865B991}"/>
              </a:ext>
            </a:extLst>
          </p:cNvPr>
          <p:cNvCxnSpPr/>
          <p:nvPr/>
        </p:nvCxnSpPr>
        <p:spPr>
          <a:xfrm>
            <a:off x="7924863" y="2461206"/>
            <a:ext cx="22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Flowchart: Connector 9">
            <a:extLst>
              <a:ext uri="{FF2B5EF4-FFF2-40B4-BE49-F238E27FC236}">
                <a16:creationId xmlns:a16="http://schemas.microsoft.com/office/drawing/2014/main" id="{37DCC3F8-42F9-354F-7FC2-6042C907E411}"/>
              </a:ext>
            </a:extLst>
          </p:cNvPr>
          <p:cNvSpPr/>
          <p:nvPr/>
        </p:nvSpPr>
        <p:spPr>
          <a:xfrm>
            <a:off x="2352675" y="3844984"/>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1E8B485D-D337-6D63-857A-DBE06A3BA274}"/>
              </a:ext>
            </a:extLst>
          </p:cNvPr>
          <p:cNvSpPr/>
          <p:nvPr/>
        </p:nvSpPr>
        <p:spPr>
          <a:xfrm>
            <a:off x="8547060" y="3507756"/>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CB8CCDAD-03CE-6D1D-1A99-CBE4EA68C25E}"/>
              </a:ext>
            </a:extLst>
          </p:cNvPr>
          <p:cNvSpPr/>
          <p:nvPr/>
        </p:nvSpPr>
        <p:spPr>
          <a:xfrm>
            <a:off x="921484" y="3429000"/>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95C417E-23FD-D86E-FE66-351D83F869DE}"/>
              </a:ext>
            </a:extLst>
          </p:cNvPr>
          <p:cNvSpPr/>
          <p:nvPr/>
        </p:nvSpPr>
        <p:spPr>
          <a:xfrm>
            <a:off x="6951041" y="2900766"/>
            <a:ext cx="437416" cy="360953"/>
          </a:xfrm>
          <a:prstGeom prst="flowChartConnector">
            <a:avLst/>
          </a:prstGeom>
          <a:no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021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FF624-526A-1D09-123D-CCB864719175}"/>
              </a:ext>
            </a:extLst>
          </p:cNvPr>
          <p:cNvSpPr txBox="1"/>
          <p:nvPr/>
        </p:nvSpPr>
        <p:spPr>
          <a:xfrm>
            <a:off x="-1" y="60963"/>
            <a:ext cx="105587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source holder – 6f6f</a:t>
            </a:r>
            <a:r>
              <a:rPr lang="en-US" b="1" dirty="0">
                <a:solidFill>
                  <a:srgbClr val="CCFFCC"/>
                </a:solidFill>
                <a:highlight>
                  <a:srgbClr val="FFFF00"/>
                </a:highlight>
                <a:latin typeface="Amasis MT Pro Light" panose="02040304050005020304" pitchFamily="18" charset="0"/>
                <a:cs typeface="Times New Roman"/>
              </a:rPr>
              <a:t> </a:t>
            </a:r>
            <a:r>
              <a:rPr lang="en-US" b="1" dirty="0">
                <a:solidFill>
                  <a:srgbClr val="CCFFCC"/>
                </a:solidFill>
                <a:latin typeface="Amasis MT Pro Light" panose="02040304050005020304" pitchFamily="18" charset="0"/>
                <a:cs typeface="Times New Roman"/>
              </a:rPr>
              <a:t>and when Endcap foil is moved through magnetic field expansion region</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78E94847-2764-C444-80BF-1558937AB4F3}"/>
              </a:ext>
            </a:extLst>
          </p:cNvPr>
          <p:cNvSpPr txBox="1"/>
          <p:nvPr/>
        </p:nvSpPr>
        <p:spPr>
          <a:xfrm>
            <a:off x="-91440" y="5799220"/>
            <a:ext cx="12206821"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 </a:t>
            </a:r>
            <a:r>
              <a:rPr lang="en-US" sz="1200" i="1" dirty="0">
                <a:solidFill>
                  <a:schemeClr val="bg1"/>
                </a:solidFill>
                <a:latin typeface="Times New Roman"/>
              </a:rPr>
              <a:t>emitting beta e- in forward direction (+z) and backward direction(-z).</a:t>
            </a:r>
          </a:p>
        </p:txBody>
      </p:sp>
      <p:pic>
        <p:nvPicPr>
          <p:cNvPr id="3" name="Picture 2" descr="A graph with numbers and colored dots&#10;&#10;Description automatically generated">
            <a:extLst>
              <a:ext uri="{FF2B5EF4-FFF2-40B4-BE49-F238E27FC236}">
                <a16:creationId xmlns:a16="http://schemas.microsoft.com/office/drawing/2014/main" id="{4D48147E-C3F7-2B86-7350-F4659664BE8B}"/>
              </a:ext>
            </a:extLst>
          </p:cNvPr>
          <p:cNvPicPr>
            <a:picLocks noChangeAspect="1"/>
          </p:cNvPicPr>
          <p:nvPr/>
        </p:nvPicPr>
        <p:blipFill>
          <a:blip r:embed="rId2"/>
          <a:stretch>
            <a:fillRect/>
          </a:stretch>
        </p:blipFill>
        <p:spPr>
          <a:xfrm>
            <a:off x="2172536" y="714594"/>
            <a:ext cx="6920775" cy="5040085"/>
          </a:xfrm>
          <a:prstGeom prst="rect">
            <a:avLst/>
          </a:prstGeom>
        </p:spPr>
      </p:pic>
      <p:sp>
        <p:nvSpPr>
          <p:cNvPr id="6" name="TextBox 5">
            <a:extLst>
              <a:ext uri="{FF2B5EF4-FFF2-40B4-BE49-F238E27FC236}">
                <a16:creationId xmlns:a16="http://schemas.microsoft.com/office/drawing/2014/main" id="{E4F93198-28BA-A573-69C5-B2AD78131656}"/>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12 	</a:t>
            </a:r>
          </a:p>
        </p:txBody>
      </p:sp>
      <p:pic>
        <p:nvPicPr>
          <p:cNvPr id="2" name="Picture 1">
            <a:extLst>
              <a:ext uri="{FF2B5EF4-FFF2-40B4-BE49-F238E27FC236}">
                <a16:creationId xmlns:a16="http://schemas.microsoft.com/office/drawing/2014/main" id="{6E2ED909-2BE0-F81A-F9F1-51A21010E6FC}"/>
              </a:ext>
            </a:extLst>
          </p:cNvPr>
          <p:cNvPicPr>
            <a:picLocks noChangeAspect="1"/>
          </p:cNvPicPr>
          <p:nvPr/>
        </p:nvPicPr>
        <p:blipFill>
          <a:blip r:embed="rId3"/>
          <a:stretch>
            <a:fillRect/>
          </a:stretch>
        </p:blipFill>
        <p:spPr>
          <a:xfrm>
            <a:off x="-1330" y="6398262"/>
            <a:ext cx="821094" cy="459737"/>
          </a:xfrm>
          <a:prstGeom prst="rect">
            <a:avLst/>
          </a:prstGeom>
        </p:spPr>
      </p:pic>
      <p:sp>
        <p:nvSpPr>
          <p:cNvPr id="7" name="Oval 6">
            <a:extLst>
              <a:ext uri="{FF2B5EF4-FFF2-40B4-BE49-F238E27FC236}">
                <a16:creationId xmlns:a16="http://schemas.microsoft.com/office/drawing/2014/main" id="{A496733F-12AE-193A-4D1D-FD408A552700}"/>
              </a:ext>
            </a:extLst>
          </p:cNvPr>
          <p:cNvSpPr/>
          <p:nvPr/>
        </p:nvSpPr>
        <p:spPr>
          <a:xfrm>
            <a:off x="3378200" y="24511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958D69-D624-6785-8BEF-0A43E7DE08AB}"/>
              </a:ext>
            </a:extLst>
          </p:cNvPr>
          <p:cNvSpPr/>
          <p:nvPr/>
        </p:nvSpPr>
        <p:spPr>
          <a:xfrm>
            <a:off x="8394702" y="17399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E99747-2A84-909B-97B7-C993260CE2DC}"/>
              </a:ext>
            </a:extLst>
          </p:cNvPr>
          <p:cNvSpPr/>
          <p:nvPr/>
        </p:nvSpPr>
        <p:spPr>
          <a:xfrm>
            <a:off x="3390900" y="3963189"/>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3F8359-3B1C-004B-6B06-630D7A968026}"/>
              </a:ext>
            </a:extLst>
          </p:cNvPr>
          <p:cNvSpPr/>
          <p:nvPr/>
        </p:nvSpPr>
        <p:spPr>
          <a:xfrm>
            <a:off x="8369302" y="3163089"/>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550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FF624-526A-1D09-123D-CCB864719175}"/>
              </a:ext>
            </a:extLst>
          </p:cNvPr>
          <p:cNvSpPr txBox="1"/>
          <p:nvPr/>
        </p:nvSpPr>
        <p:spPr>
          <a:xfrm>
            <a:off x="-1" y="60963"/>
            <a:ext cx="105587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 – </a:t>
            </a:r>
            <a:r>
              <a:rPr lang="en-US" sz="2400" dirty="0">
                <a:solidFill>
                  <a:srgbClr val="CCFFCC"/>
                </a:solidFill>
                <a:latin typeface="Amasis MT Pro Medium"/>
                <a:cs typeface="Times New Roman"/>
              </a:rPr>
              <a:t>6f6f</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source holder and when Endcap foil is moved through magnetic field expansion region</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78E94847-2764-C444-80BF-1558937AB4F3}"/>
              </a:ext>
            </a:extLst>
          </p:cNvPr>
          <p:cNvSpPr txBox="1"/>
          <p:nvPr/>
        </p:nvSpPr>
        <p:spPr>
          <a:xfrm>
            <a:off x="-91440" y="5799220"/>
            <a:ext cx="12206821"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 </a:t>
            </a:r>
            <a:r>
              <a:rPr lang="en-US" sz="1200" i="1" dirty="0">
                <a:solidFill>
                  <a:schemeClr val="bg1"/>
                </a:solidFill>
                <a:latin typeface="Times New Roman"/>
              </a:rPr>
              <a:t>emitting beta e- in forward direction (+z) and backward direction(-z).</a:t>
            </a:r>
          </a:p>
        </p:txBody>
      </p:sp>
      <p:pic>
        <p:nvPicPr>
          <p:cNvPr id="3" name="Picture 2" descr="A graph with numbers and colored dots&#10;&#10;Description automatically generated">
            <a:extLst>
              <a:ext uri="{FF2B5EF4-FFF2-40B4-BE49-F238E27FC236}">
                <a16:creationId xmlns:a16="http://schemas.microsoft.com/office/drawing/2014/main" id="{4D48147E-C3F7-2B86-7350-F4659664BE8B}"/>
              </a:ext>
            </a:extLst>
          </p:cNvPr>
          <p:cNvPicPr>
            <a:picLocks noChangeAspect="1"/>
          </p:cNvPicPr>
          <p:nvPr/>
        </p:nvPicPr>
        <p:blipFill>
          <a:blip r:embed="rId2"/>
          <a:stretch>
            <a:fillRect/>
          </a:stretch>
        </p:blipFill>
        <p:spPr>
          <a:xfrm>
            <a:off x="2172536" y="714594"/>
            <a:ext cx="6920775" cy="5040085"/>
          </a:xfrm>
          <a:prstGeom prst="rect">
            <a:avLst/>
          </a:prstGeom>
        </p:spPr>
      </p:pic>
      <p:sp>
        <p:nvSpPr>
          <p:cNvPr id="6" name="TextBox 5">
            <a:extLst>
              <a:ext uri="{FF2B5EF4-FFF2-40B4-BE49-F238E27FC236}">
                <a16:creationId xmlns:a16="http://schemas.microsoft.com/office/drawing/2014/main" id="{E4F93198-28BA-A573-69C5-B2AD78131656}"/>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12 	</a:t>
            </a:r>
          </a:p>
        </p:txBody>
      </p:sp>
      <p:pic>
        <p:nvPicPr>
          <p:cNvPr id="2" name="Picture 1">
            <a:extLst>
              <a:ext uri="{FF2B5EF4-FFF2-40B4-BE49-F238E27FC236}">
                <a16:creationId xmlns:a16="http://schemas.microsoft.com/office/drawing/2014/main" id="{6E2ED909-2BE0-F81A-F9F1-51A21010E6FC}"/>
              </a:ext>
            </a:extLst>
          </p:cNvPr>
          <p:cNvPicPr>
            <a:picLocks noChangeAspect="1"/>
          </p:cNvPicPr>
          <p:nvPr/>
        </p:nvPicPr>
        <p:blipFill>
          <a:blip r:embed="rId3"/>
          <a:stretch>
            <a:fillRect/>
          </a:stretch>
        </p:blipFill>
        <p:spPr>
          <a:xfrm>
            <a:off x="-1330" y="6398262"/>
            <a:ext cx="821094" cy="459737"/>
          </a:xfrm>
          <a:prstGeom prst="rect">
            <a:avLst/>
          </a:prstGeom>
        </p:spPr>
      </p:pic>
      <p:sp>
        <p:nvSpPr>
          <p:cNvPr id="7" name="Oval 6">
            <a:extLst>
              <a:ext uri="{FF2B5EF4-FFF2-40B4-BE49-F238E27FC236}">
                <a16:creationId xmlns:a16="http://schemas.microsoft.com/office/drawing/2014/main" id="{A496733F-12AE-193A-4D1D-FD408A552700}"/>
              </a:ext>
            </a:extLst>
          </p:cNvPr>
          <p:cNvSpPr/>
          <p:nvPr/>
        </p:nvSpPr>
        <p:spPr>
          <a:xfrm>
            <a:off x="3378200" y="17018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958D69-D624-6785-8BEF-0A43E7DE08AB}"/>
              </a:ext>
            </a:extLst>
          </p:cNvPr>
          <p:cNvSpPr/>
          <p:nvPr/>
        </p:nvSpPr>
        <p:spPr>
          <a:xfrm>
            <a:off x="8382002" y="15240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F6EC68E-B8C4-E054-1C25-DE7F385E22FE}"/>
              </a:ext>
            </a:extLst>
          </p:cNvPr>
          <p:cNvSpPr/>
          <p:nvPr/>
        </p:nvSpPr>
        <p:spPr>
          <a:xfrm>
            <a:off x="3378200" y="41021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580CCC-6A3E-BF30-6C5F-C533D1489D38}"/>
              </a:ext>
            </a:extLst>
          </p:cNvPr>
          <p:cNvSpPr/>
          <p:nvPr/>
        </p:nvSpPr>
        <p:spPr>
          <a:xfrm>
            <a:off x="8382002" y="4521201"/>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05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FF624-526A-1D09-123D-CCB864719175}"/>
              </a:ext>
            </a:extLst>
          </p:cNvPr>
          <p:cNvSpPr txBox="1"/>
          <p:nvPr/>
        </p:nvSpPr>
        <p:spPr>
          <a:xfrm>
            <a:off x="-1" y="60963"/>
            <a:ext cx="105587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 - </a:t>
            </a:r>
            <a:r>
              <a:rPr lang="en-US" sz="2400" dirty="0">
                <a:solidFill>
                  <a:srgbClr val="FFFFCC"/>
                </a:solidFill>
                <a:latin typeface="Amasis MT Pro Medium"/>
                <a:cs typeface="Times New Roman"/>
              </a:rPr>
              <a:t>mylar source holder</a:t>
            </a:r>
            <a:endParaRPr lang="en-US" sz="2400" dirty="0">
              <a:solidFill>
                <a:schemeClr val="bg1"/>
              </a:solidFill>
              <a:latin typeface="Amasis MT Pro Medium"/>
              <a:cs typeface="Times New Roman"/>
            </a:endParaRP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source holder and when Endcap foil is moved through magnetic field expansion region</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78E94847-2764-C444-80BF-1558937AB4F3}"/>
              </a:ext>
            </a:extLst>
          </p:cNvPr>
          <p:cNvSpPr txBox="1"/>
          <p:nvPr/>
        </p:nvSpPr>
        <p:spPr>
          <a:xfrm>
            <a:off x="-91440" y="5799220"/>
            <a:ext cx="12206821"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 </a:t>
            </a:r>
            <a:r>
              <a:rPr lang="en-US" sz="1200" i="1" dirty="0">
                <a:solidFill>
                  <a:schemeClr val="bg1"/>
                </a:solidFill>
                <a:latin typeface="Times New Roman"/>
              </a:rPr>
              <a:t>emitting beta e- in forward direction (+z) and backward direction(-z).</a:t>
            </a:r>
          </a:p>
        </p:txBody>
      </p:sp>
      <p:pic>
        <p:nvPicPr>
          <p:cNvPr id="3" name="Picture 2" descr="A graph with numbers and colored dots&#10;&#10;Description automatically generated">
            <a:extLst>
              <a:ext uri="{FF2B5EF4-FFF2-40B4-BE49-F238E27FC236}">
                <a16:creationId xmlns:a16="http://schemas.microsoft.com/office/drawing/2014/main" id="{4D48147E-C3F7-2B86-7350-F4659664BE8B}"/>
              </a:ext>
            </a:extLst>
          </p:cNvPr>
          <p:cNvPicPr>
            <a:picLocks noChangeAspect="1"/>
          </p:cNvPicPr>
          <p:nvPr/>
        </p:nvPicPr>
        <p:blipFill>
          <a:blip r:embed="rId2"/>
          <a:stretch>
            <a:fillRect/>
          </a:stretch>
        </p:blipFill>
        <p:spPr>
          <a:xfrm>
            <a:off x="2172536" y="714594"/>
            <a:ext cx="6920775" cy="5040085"/>
          </a:xfrm>
          <a:prstGeom prst="rect">
            <a:avLst/>
          </a:prstGeom>
        </p:spPr>
      </p:pic>
      <p:sp>
        <p:nvSpPr>
          <p:cNvPr id="6" name="TextBox 5">
            <a:extLst>
              <a:ext uri="{FF2B5EF4-FFF2-40B4-BE49-F238E27FC236}">
                <a16:creationId xmlns:a16="http://schemas.microsoft.com/office/drawing/2014/main" id="{E4F93198-28BA-A573-69C5-B2AD78131656}"/>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12 	</a:t>
            </a:r>
          </a:p>
        </p:txBody>
      </p:sp>
      <p:pic>
        <p:nvPicPr>
          <p:cNvPr id="2" name="Picture 1">
            <a:extLst>
              <a:ext uri="{FF2B5EF4-FFF2-40B4-BE49-F238E27FC236}">
                <a16:creationId xmlns:a16="http://schemas.microsoft.com/office/drawing/2014/main" id="{6E2ED909-2BE0-F81A-F9F1-51A21010E6FC}"/>
              </a:ext>
            </a:extLst>
          </p:cNvPr>
          <p:cNvPicPr>
            <a:picLocks noChangeAspect="1"/>
          </p:cNvPicPr>
          <p:nvPr/>
        </p:nvPicPr>
        <p:blipFill>
          <a:blip r:embed="rId3"/>
          <a:stretch>
            <a:fillRect/>
          </a:stretch>
        </p:blipFill>
        <p:spPr>
          <a:xfrm>
            <a:off x="-1330" y="6398262"/>
            <a:ext cx="821094" cy="459737"/>
          </a:xfrm>
          <a:prstGeom prst="rect">
            <a:avLst/>
          </a:prstGeom>
        </p:spPr>
      </p:pic>
      <p:sp>
        <p:nvSpPr>
          <p:cNvPr id="7" name="Oval 6">
            <a:extLst>
              <a:ext uri="{FF2B5EF4-FFF2-40B4-BE49-F238E27FC236}">
                <a16:creationId xmlns:a16="http://schemas.microsoft.com/office/drawing/2014/main" id="{A496733F-12AE-193A-4D1D-FD408A552700}"/>
              </a:ext>
            </a:extLst>
          </p:cNvPr>
          <p:cNvSpPr/>
          <p:nvPr/>
        </p:nvSpPr>
        <p:spPr>
          <a:xfrm>
            <a:off x="3378200" y="23241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958D69-D624-6785-8BEF-0A43E7DE08AB}"/>
              </a:ext>
            </a:extLst>
          </p:cNvPr>
          <p:cNvSpPr/>
          <p:nvPr/>
        </p:nvSpPr>
        <p:spPr>
          <a:xfrm>
            <a:off x="8394702" y="11557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E99747-2A84-909B-97B7-C993260CE2DC}"/>
              </a:ext>
            </a:extLst>
          </p:cNvPr>
          <p:cNvSpPr/>
          <p:nvPr/>
        </p:nvSpPr>
        <p:spPr>
          <a:xfrm>
            <a:off x="3390900" y="3963189"/>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3F8359-3B1C-004B-6B06-630D7A968026}"/>
              </a:ext>
            </a:extLst>
          </p:cNvPr>
          <p:cNvSpPr/>
          <p:nvPr/>
        </p:nvSpPr>
        <p:spPr>
          <a:xfrm>
            <a:off x="8369302" y="3226589"/>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57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DFF624-526A-1D09-123D-CCB864719175}"/>
              </a:ext>
            </a:extLst>
          </p:cNvPr>
          <p:cNvSpPr txBox="1"/>
          <p:nvPr/>
        </p:nvSpPr>
        <p:spPr>
          <a:xfrm>
            <a:off x="-1" y="60963"/>
            <a:ext cx="105587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 – </a:t>
            </a:r>
            <a:r>
              <a:rPr lang="en-US" sz="2400" dirty="0">
                <a:solidFill>
                  <a:srgbClr val="FFFFCC"/>
                </a:solidFill>
                <a:latin typeface="Amasis MT Pro Medium"/>
                <a:cs typeface="Times New Roman"/>
              </a:rPr>
              <a:t>mylar source holder</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source holder and when Endcap foil is moved through magnetic field expansion region</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78E94847-2764-C444-80BF-1558937AB4F3}"/>
              </a:ext>
            </a:extLst>
          </p:cNvPr>
          <p:cNvSpPr txBox="1"/>
          <p:nvPr/>
        </p:nvSpPr>
        <p:spPr>
          <a:xfrm>
            <a:off x="-91440" y="5799220"/>
            <a:ext cx="12206821" cy="646331"/>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different foil configurations when moved along the field expansion region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 </a:t>
            </a:r>
            <a:r>
              <a:rPr lang="en-US" sz="1200" i="1" dirty="0">
                <a:solidFill>
                  <a:schemeClr val="bg1"/>
                </a:solidFill>
                <a:latin typeface="Times New Roman"/>
              </a:rPr>
              <a:t>emitting beta e- in forward direction (+z) and backward direction(-z).</a:t>
            </a:r>
          </a:p>
        </p:txBody>
      </p:sp>
      <p:pic>
        <p:nvPicPr>
          <p:cNvPr id="3" name="Picture 2" descr="A graph with numbers and colored dots&#10;&#10;Description automatically generated">
            <a:extLst>
              <a:ext uri="{FF2B5EF4-FFF2-40B4-BE49-F238E27FC236}">
                <a16:creationId xmlns:a16="http://schemas.microsoft.com/office/drawing/2014/main" id="{4D48147E-C3F7-2B86-7350-F4659664BE8B}"/>
              </a:ext>
            </a:extLst>
          </p:cNvPr>
          <p:cNvPicPr>
            <a:picLocks noChangeAspect="1"/>
          </p:cNvPicPr>
          <p:nvPr/>
        </p:nvPicPr>
        <p:blipFill>
          <a:blip r:embed="rId2"/>
          <a:stretch>
            <a:fillRect/>
          </a:stretch>
        </p:blipFill>
        <p:spPr>
          <a:xfrm>
            <a:off x="2172536" y="714594"/>
            <a:ext cx="6920775" cy="5040085"/>
          </a:xfrm>
          <a:prstGeom prst="rect">
            <a:avLst/>
          </a:prstGeom>
        </p:spPr>
      </p:pic>
      <p:sp>
        <p:nvSpPr>
          <p:cNvPr id="6" name="TextBox 5">
            <a:extLst>
              <a:ext uri="{FF2B5EF4-FFF2-40B4-BE49-F238E27FC236}">
                <a16:creationId xmlns:a16="http://schemas.microsoft.com/office/drawing/2014/main" id="{E4F93198-28BA-A573-69C5-B2AD78131656}"/>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12 	</a:t>
            </a:r>
          </a:p>
        </p:txBody>
      </p:sp>
      <p:pic>
        <p:nvPicPr>
          <p:cNvPr id="2" name="Picture 1">
            <a:extLst>
              <a:ext uri="{FF2B5EF4-FFF2-40B4-BE49-F238E27FC236}">
                <a16:creationId xmlns:a16="http://schemas.microsoft.com/office/drawing/2014/main" id="{6E2ED909-2BE0-F81A-F9F1-51A21010E6FC}"/>
              </a:ext>
            </a:extLst>
          </p:cNvPr>
          <p:cNvPicPr>
            <a:picLocks noChangeAspect="1"/>
          </p:cNvPicPr>
          <p:nvPr/>
        </p:nvPicPr>
        <p:blipFill>
          <a:blip r:embed="rId3"/>
          <a:stretch>
            <a:fillRect/>
          </a:stretch>
        </p:blipFill>
        <p:spPr>
          <a:xfrm>
            <a:off x="-1330" y="6398262"/>
            <a:ext cx="821094" cy="459737"/>
          </a:xfrm>
          <a:prstGeom prst="rect">
            <a:avLst/>
          </a:prstGeom>
        </p:spPr>
      </p:pic>
      <p:sp>
        <p:nvSpPr>
          <p:cNvPr id="7" name="Oval 6">
            <a:extLst>
              <a:ext uri="{FF2B5EF4-FFF2-40B4-BE49-F238E27FC236}">
                <a16:creationId xmlns:a16="http://schemas.microsoft.com/office/drawing/2014/main" id="{A496733F-12AE-193A-4D1D-FD408A552700}"/>
              </a:ext>
            </a:extLst>
          </p:cNvPr>
          <p:cNvSpPr/>
          <p:nvPr/>
        </p:nvSpPr>
        <p:spPr>
          <a:xfrm>
            <a:off x="3378200" y="20828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958D69-D624-6785-8BEF-0A43E7DE08AB}"/>
              </a:ext>
            </a:extLst>
          </p:cNvPr>
          <p:cNvSpPr/>
          <p:nvPr/>
        </p:nvSpPr>
        <p:spPr>
          <a:xfrm>
            <a:off x="8394702" y="1270000"/>
            <a:ext cx="431800" cy="406400"/>
          </a:xfrm>
          <a:prstGeom prst="ellipse">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20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A6889-8527-CC39-567A-C15E360BE5D7}"/>
              </a:ext>
            </a:extLst>
          </p:cNvPr>
          <p:cNvSpPr txBox="1"/>
          <p:nvPr/>
        </p:nvSpPr>
        <p:spPr>
          <a:xfrm>
            <a:off x="0" y="0"/>
            <a:ext cx="1048109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masis MT Pro Medium"/>
                <a:cs typeface="Times New Roman"/>
              </a:rPr>
              <a:t>Comparison of change in ratios</a:t>
            </a:r>
          </a:p>
          <a:p>
            <a:r>
              <a:rPr lang="en-US" sz="1600" dirty="0">
                <a:solidFill>
                  <a:schemeClr val="bg1">
                    <a:lumMod val="95000"/>
                  </a:schemeClr>
                </a:solidFill>
                <a:latin typeface="Amasis MT Pro Medium"/>
                <a:cs typeface="Times New Roman"/>
              </a:rPr>
              <a:t>    </a:t>
            </a:r>
            <a:r>
              <a:rPr lang="en-US" sz="1600" dirty="0">
                <a:solidFill>
                  <a:srgbClr val="CCFFCC"/>
                </a:solidFill>
                <a:latin typeface="Amasis MT Pro Medium"/>
                <a:cs typeface="Times New Roman"/>
              </a:rPr>
              <a:t> </a:t>
            </a:r>
            <a:r>
              <a:rPr lang="en-US" b="1" dirty="0">
                <a:solidFill>
                  <a:srgbClr val="CCFFCC"/>
                </a:solidFill>
                <a:latin typeface="Amasis MT Pro Light" panose="02040304050005020304" pitchFamily="18" charset="0"/>
                <a:cs typeface="Times New Roman"/>
              </a:rPr>
              <a:t> for different endcap foil configuration and </a:t>
            </a:r>
            <a:r>
              <a:rPr lang="en-US" dirty="0">
                <a:solidFill>
                  <a:schemeClr val="accent5">
                    <a:lumMod val="20000"/>
                    <a:lumOff val="80000"/>
                  </a:schemeClr>
                </a:solidFill>
                <a:latin typeface="ADLaM Display" panose="02010000000000000000" pitchFamily="2" charset="0"/>
                <a:ea typeface="ADLaM Display" panose="02010000000000000000" pitchFamily="2" charset="0"/>
                <a:cs typeface="ADLaM Display" panose="02010000000000000000" pitchFamily="2" charset="0"/>
              </a:rPr>
              <a:t>Mylar</a:t>
            </a:r>
            <a:r>
              <a:rPr lang="en-US" b="1" dirty="0">
                <a:solidFill>
                  <a:srgbClr val="CCFFCC"/>
                </a:solidFill>
                <a:latin typeface="Amasis MT Pro Light" panose="02040304050005020304" pitchFamily="18" charset="0"/>
                <a:cs typeface="Times New Roman"/>
              </a:rPr>
              <a:t> source holder</a:t>
            </a:r>
            <a:endParaRPr lang="en-US" b="1" dirty="0">
              <a:solidFill>
                <a:srgbClr val="CCFFCC"/>
              </a:solidFill>
              <a:latin typeface="Amasis MT Pro Light" panose="02040304050005020304" pitchFamily="18" charset="0"/>
            </a:endParaRPr>
          </a:p>
        </p:txBody>
      </p:sp>
      <p:sp>
        <p:nvSpPr>
          <p:cNvPr id="5" name="TextBox 4">
            <a:extLst>
              <a:ext uri="{FF2B5EF4-FFF2-40B4-BE49-F238E27FC236}">
                <a16:creationId xmlns:a16="http://schemas.microsoft.com/office/drawing/2014/main" id="{57CE043B-19E7-947B-7BAE-DB60AB128BEB}"/>
              </a:ext>
            </a:extLst>
          </p:cNvPr>
          <p:cNvSpPr txBox="1"/>
          <p:nvPr/>
        </p:nvSpPr>
        <p:spPr>
          <a:xfrm>
            <a:off x="-55881" y="6002925"/>
            <a:ext cx="12247881" cy="461665"/>
          </a:xfrm>
          <a:prstGeom prst="rect">
            <a:avLst/>
          </a:prstGeom>
          <a:noFill/>
        </p:spPr>
        <p:txBody>
          <a:bodyPr wrap="square">
            <a:spAutoFit/>
          </a:bodyPr>
          <a:lstStyle/>
          <a:p>
            <a:pPr algn="ctr" defTabSz="685800"/>
            <a:r>
              <a:rPr lang="en-US" sz="1200" i="1" dirty="0">
                <a:solidFill>
                  <a:schemeClr val="bg1"/>
                </a:solidFill>
                <a:latin typeface="Times New Roman"/>
              </a:rPr>
              <a:t>Fig : Geant4 simulations results for change in ratio of  the back-scattered events to the direct events for the different foil configurations placed in front of the </a:t>
            </a:r>
            <a:r>
              <a:rPr lang="en-US" sz="1200" i="1" dirty="0">
                <a:solidFill>
                  <a:srgbClr val="FF6600"/>
                </a:solidFill>
                <a:latin typeface="Times New Roman"/>
              </a:rPr>
              <a:t>detector 1</a:t>
            </a:r>
            <a:r>
              <a:rPr lang="en-US" sz="1200" i="1" dirty="0">
                <a:solidFill>
                  <a:schemeClr val="bg1"/>
                </a:solidFill>
                <a:latin typeface="Times New Roman"/>
              </a:rPr>
              <a:t> along </a:t>
            </a:r>
            <a:r>
              <a:rPr lang="en-US" sz="1200" i="1" dirty="0">
                <a:solidFill>
                  <a:srgbClr val="FF6600"/>
                </a:solidFill>
                <a:latin typeface="Times New Roman"/>
              </a:rPr>
              <a:t>the +z axis</a:t>
            </a:r>
            <a:r>
              <a:rPr lang="en-US" sz="1200" i="1" dirty="0">
                <a:solidFill>
                  <a:schemeClr val="bg1"/>
                </a:solidFill>
                <a:latin typeface="Times New Roman"/>
              </a:rPr>
              <a:t>. We compare the results for different source holder made of  </a:t>
            </a:r>
            <a:r>
              <a:rPr lang="en-US" sz="1200" i="1" dirty="0">
                <a:solidFill>
                  <a:srgbClr val="FFFF00"/>
                </a:solidFill>
                <a:latin typeface="Times New Roman"/>
              </a:rPr>
              <a:t>Mylar of thickness 0.5 </a:t>
            </a:r>
            <a:r>
              <a:rPr lang="en-US" sz="1200" i="1" dirty="0">
                <a:solidFill>
                  <a:schemeClr val="bg1"/>
                </a:solidFill>
                <a:latin typeface="Times New Roman"/>
              </a:rPr>
              <a:t>micron and </a:t>
            </a:r>
            <a:r>
              <a:rPr lang="en-US" sz="1200" i="1" dirty="0" err="1">
                <a:solidFill>
                  <a:srgbClr val="FFCCFF"/>
                </a:solidFill>
                <a:latin typeface="Times New Roman"/>
              </a:rPr>
              <a:t>sixFsixF</a:t>
            </a:r>
            <a:r>
              <a:rPr lang="en-US" sz="1200" i="1" dirty="0">
                <a:solidFill>
                  <a:srgbClr val="FFCCFF"/>
                </a:solidFill>
                <a:latin typeface="Times New Roman"/>
              </a:rPr>
              <a:t> of thickness 120 nm.</a:t>
            </a:r>
            <a:endParaRPr lang="en-US" sz="1200" i="1" dirty="0">
              <a:solidFill>
                <a:schemeClr val="bg1"/>
              </a:solidFill>
              <a:latin typeface="Times New Roman"/>
            </a:endParaRPr>
          </a:p>
        </p:txBody>
      </p:sp>
      <p:sp>
        <p:nvSpPr>
          <p:cNvPr id="2" name="TextBox 1">
            <a:extLst>
              <a:ext uri="{FF2B5EF4-FFF2-40B4-BE49-F238E27FC236}">
                <a16:creationId xmlns:a16="http://schemas.microsoft.com/office/drawing/2014/main" id="{E58B05F3-1B6C-AD83-6458-81161B54BDB4}"/>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schemeClr val="tx2">
                    <a:lumMod val="75000"/>
                  </a:schemeClr>
                </a:solidFill>
                <a:latin typeface="Amasis MT Pro Medium" panose="02040604050005020304" pitchFamily="18" charset="0"/>
              </a:rPr>
              <a:t>APS DNP 2023                                                        </a:t>
            </a:r>
            <a:r>
              <a:rPr lang="en-US" sz="1400" dirty="0" err="1">
                <a:solidFill>
                  <a:schemeClr val="tx2">
                    <a:lumMod val="75000"/>
                  </a:schemeClr>
                </a:solidFill>
                <a:latin typeface="Amasis MT Pro Medium" panose="02040604050005020304" pitchFamily="18" charset="0"/>
              </a:rPr>
              <a:t>R.Gupta</a:t>
            </a:r>
            <a:r>
              <a:rPr lang="en-US" sz="1400" dirty="0">
                <a:solidFill>
                  <a:schemeClr val="tx2">
                    <a:lumMod val="75000"/>
                  </a:schemeClr>
                </a:solidFill>
                <a:latin typeface="Amasis MT Pro Medium" panose="02040604050005020304" pitchFamily="18" charset="0"/>
              </a:rPr>
              <a:t>                                                          10 	</a:t>
            </a:r>
          </a:p>
        </p:txBody>
      </p:sp>
      <p:sp>
        <p:nvSpPr>
          <p:cNvPr id="9" name="Cylinder 8">
            <a:extLst>
              <a:ext uri="{FF2B5EF4-FFF2-40B4-BE49-F238E27FC236}">
                <a16:creationId xmlns:a16="http://schemas.microsoft.com/office/drawing/2014/main" id="{C8B45EA5-10F5-11C5-41D3-2E982AE436D0}"/>
              </a:ext>
            </a:extLst>
          </p:cNvPr>
          <p:cNvSpPr/>
          <p:nvPr/>
        </p:nvSpPr>
        <p:spPr>
          <a:xfrm rot="5400000" flipV="1">
            <a:off x="4356349" y="5281576"/>
            <a:ext cx="219327" cy="45719"/>
          </a:xfrm>
          <a:prstGeom prst="can">
            <a:avLst/>
          </a:prstGeom>
          <a:solidFill>
            <a:schemeClr val="tx2">
              <a:lumMod val="40000"/>
              <a:lumOff val="60000"/>
            </a:schemeClr>
          </a:solidFill>
          <a:ln w="635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88F888-2C08-2596-F94A-3EBCB32C2692}"/>
              </a:ext>
            </a:extLst>
          </p:cNvPr>
          <p:cNvPicPr>
            <a:picLocks noChangeAspect="1"/>
          </p:cNvPicPr>
          <p:nvPr/>
        </p:nvPicPr>
        <p:blipFill>
          <a:blip r:embed="rId3"/>
          <a:stretch>
            <a:fillRect/>
          </a:stretch>
        </p:blipFill>
        <p:spPr>
          <a:xfrm>
            <a:off x="-1330" y="6398262"/>
            <a:ext cx="821094" cy="459737"/>
          </a:xfrm>
          <a:prstGeom prst="rect">
            <a:avLst/>
          </a:prstGeom>
        </p:spPr>
      </p:pic>
      <p:pic>
        <p:nvPicPr>
          <p:cNvPr id="1026" name="Picture 2" descr="A graph of a number of events&#10;&#10;Description automatically generated">
            <a:extLst>
              <a:ext uri="{FF2B5EF4-FFF2-40B4-BE49-F238E27FC236}">
                <a16:creationId xmlns:a16="http://schemas.microsoft.com/office/drawing/2014/main" id="{939698D4-6754-01CD-D99F-18BE6F0F0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557" y="697966"/>
            <a:ext cx="7198317" cy="53335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1731F8B-08F6-281F-931A-0D53BB657F38}"/>
              </a:ext>
            </a:extLst>
          </p:cNvPr>
          <p:cNvSpPr/>
          <p:nvPr/>
        </p:nvSpPr>
        <p:spPr>
          <a:xfrm>
            <a:off x="6461760" y="2099503"/>
            <a:ext cx="402336"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998B3FA-BE01-AA6F-1F1A-40A2DD6AEA8D}"/>
              </a:ext>
            </a:extLst>
          </p:cNvPr>
          <p:cNvSpPr/>
          <p:nvPr/>
        </p:nvSpPr>
        <p:spPr>
          <a:xfrm>
            <a:off x="2974848" y="2366553"/>
            <a:ext cx="304800" cy="4001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0584A224-D9B5-A257-C074-73DCADF56190}"/>
              </a:ext>
            </a:extLst>
          </p:cNvPr>
          <p:cNvSpPr txBox="1"/>
          <p:nvPr/>
        </p:nvSpPr>
        <p:spPr>
          <a:xfrm>
            <a:off x="9355728" y="2492970"/>
            <a:ext cx="2648820" cy="2308324"/>
          </a:xfrm>
          <a:prstGeom prst="rect">
            <a:avLst/>
          </a:prstGeom>
          <a:noFill/>
        </p:spPr>
        <p:txBody>
          <a:bodyPr wrap="square">
            <a:spAutoFit/>
          </a:bodyPr>
          <a:lstStyle/>
          <a:p>
            <a:r>
              <a:rPr lang="en-US" dirty="0">
                <a:solidFill>
                  <a:schemeClr val="bg1"/>
                </a:solidFill>
              </a:rPr>
              <a:t>Endcap foil : </a:t>
            </a:r>
            <a:r>
              <a:rPr lang="en-US" sz="1800" dirty="0">
                <a:solidFill>
                  <a:srgbClr val="FFFFCC"/>
                </a:solidFill>
              </a:rPr>
              <a:t>6F6F - 130 nm thick</a:t>
            </a:r>
          </a:p>
          <a:p>
            <a:r>
              <a:rPr lang="en-US" sz="1800" dirty="0">
                <a:solidFill>
                  <a:srgbClr val="FFFFCC"/>
                </a:solidFill>
              </a:rPr>
              <a:t>Be coating - 120 nm thick</a:t>
            </a:r>
          </a:p>
          <a:p>
            <a:r>
              <a:rPr lang="en-US" sz="1800" dirty="0">
                <a:solidFill>
                  <a:schemeClr val="bg1"/>
                </a:solidFill>
              </a:rPr>
              <a:t>Sourc</a:t>
            </a:r>
            <a:r>
              <a:rPr lang="en-US" dirty="0">
                <a:solidFill>
                  <a:schemeClr val="bg1"/>
                </a:solidFill>
              </a:rPr>
              <a:t>e holder :</a:t>
            </a:r>
          </a:p>
          <a:p>
            <a:r>
              <a:rPr lang="en-US" sz="1800" b="1" dirty="0">
                <a:solidFill>
                  <a:schemeClr val="accent5">
                    <a:lumMod val="40000"/>
                    <a:lumOff val="60000"/>
                  </a:schemeClr>
                </a:solidFill>
              </a:rPr>
              <a:t>Mylar</a:t>
            </a:r>
            <a:r>
              <a:rPr lang="en-US" sz="1800" dirty="0">
                <a:solidFill>
                  <a:schemeClr val="bg1"/>
                </a:solidFill>
              </a:rPr>
              <a:t> : 0.5 micron</a:t>
            </a:r>
          </a:p>
          <a:p>
            <a:r>
              <a:rPr lang="en-US" b="1" dirty="0">
                <a:solidFill>
                  <a:srgbClr val="FF9966"/>
                </a:solidFill>
              </a:rPr>
              <a:t>6f6f </a:t>
            </a:r>
            <a:r>
              <a:rPr lang="en-US" dirty="0">
                <a:solidFill>
                  <a:schemeClr val="bg1"/>
                </a:solidFill>
              </a:rPr>
              <a:t>: 120 nm</a:t>
            </a:r>
            <a:endParaRPr lang="en-US" sz="1800" dirty="0">
              <a:solidFill>
                <a:schemeClr val="bg1"/>
              </a:solidFill>
            </a:endParaRPr>
          </a:p>
          <a:p>
            <a:r>
              <a:rPr lang="en-US" dirty="0">
                <a:solidFill>
                  <a:schemeClr val="bg1"/>
                </a:solidFill>
              </a:rPr>
              <a:t># : 20 Million events, Threshold : 30 keV</a:t>
            </a:r>
            <a:endParaRPr lang="en-US" dirty="0"/>
          </a:p>
        </p:txBody>
      </p:sp>
      <p:cxnSp>
        <p:nvCxnSpPr>
          <p:cNvPr id="12" name="Straight Arrow Connector 11">
            <a:extLst>
              <a:ext uri="{FF2B5EF4-FFF2-40B4-BE49-F238E27FC236}">
                <a16:creationId xmlns:a16="http://schemas.microsoft.com/office/drawing/2014/main" id="{3492A8EA-7E06-A9CA-2008-16ADFD6C2516}"/>
              </a:ext>
            </a:extLst>
          </p:cNvPr>
          <p:cNvCxnSpPr>
            <a:cxnSpLocks/>
          </p:cNvCxnSpPr>
          <p:nvPr/>
        </p:nvCxnSpPr>
        <p:spPr>
          <a:xfrm>
            <a:off x="3324225" y="2581275"/>
            <a:ext cx="3362325" cy="0"/>
          </a:xfrm>
          <a:prstGeom prst="straightConnector1">
            <a:avLst/>
          </a:prstGeom>
          <a:ln w="1905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0784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F6C6-5683-2393-A4FB-EC385853D763}"/>
              </a:ext>
            </a:extLst>
          </p:cNvPr>
          <p:cNvSpPr>
            <a:spLocks noGrp="1"/>
          </p:cNvSpPr>
          <p:nvPr>
            <p:ph type="title" idx="4294967295"/>
          </p:nvPr>
        </p:nvSpPr>
        <p:spPr>
          <a:xfrm>
            <a:off x="915543" y="261496"/>
            <a:ext cx="8340725" cy="857250"/>
          </a:xfrm>
        </p:spPr>
        <p:txBody>
          <a:bodyPr>
            <a:normAutofit fontScale="90000"/>
          </a:bodyPr>
          <a:lstStyle/>
          <a:p>
            <a:pPr algn="l"/>
            <a:r>
              <a:rPr lang="en-US" dirty="0">
                <a:solidFill>
                  <a:schemeClr val="tx2"/>
                </a:solidFill>
              </a:rPr>
              <a:t>From UCNA to UCNA + </a:t>
            </a:r>
            <a:br>
              <a:rPr lang="en-US" dirty="0">
                <a:solidFill>
                  <a:schemeClr val="tx2"/>
                </a:solidFill>
              </a:rPr>
            </a:br>
            <a:endParaRPr lang="en-US" dirty="0">
              <a:solidFill>
                <a:schemeClr val="tx2"/>
              </a:solidFill>
            </a:endParaRPr>
          </a:p>
        </p:txBody>
      </p:sp>
      <p:sp>
        <p:nvSpPr>
          <p:cNvPr id="20" name="Title 1">
            <a:extLst>
              <a:ext uri="{FF2B5EF4-FFF2-40B4-BE49-F238E27FC236}">
                <a16:creationId xmlns:a16="http://schemas.microsoft.com/office/drawing/2014/main" id="{7D1F8469-84D3-7370-16FE-6EDF6217D249}"/>
              </a:ext>
            </a:extLst>
          </p:cNvPr>
          <p:cNvSpPr txBox="1">
            <a:spLocks/>
          </p:cNvSpPr>
          <p:nvPr/>
        </p:nvSpPr>
        <p:spPr>
          <a:xfrm>
            <a:off x="4949156" y="1063229"/>
            <a:ext cx="2048182"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endParaRPr lang="en-US" sz="2700">
              <a:solidFill>
                <a:prstClr val="black"/>
              </a:solidFill>
            </a:endParaRPr>
          </a:p>
        </p:txBody>
      </p:sp>
      <p:sp>
        <p:nvSpPr>
          <p:cNvPr id="9" name="TextBox 8">
            <a:extLst>
              <a:ext uri="{FF2B5EF4-FFF2-40B4-BE49-F238E27FC236}">
                <a16:creationId xmlns:a16="http://schemas.microsoft.com/office/drawing/2014/main" id="{74E21BE3-89AB-083E-ED3F-A12CDFEB51CC}"/>
              </a:ext>
            </a:extLst>
          </p:cNvPr>
          <p:cNvSpPr txBox="1"/>
          <p:nvPr/>
        </p:nvSpPr>
        <p:spPr>
          <a:xfrm>
            <a:off x="83984" y="1497459"/>
            <a:ext cx="6412065" cy="1938992"/>
          </a:xfrm>
          <a:prstGeom prst="rect">
            <a:avLst/>
          </a:prstGeom>
          <a:noFill/>
        </p:spPr>
        <p:txBody>
          <a:bodyPr wrap="square">
            <a:spAutoFit/>
          </a:bodyPr>
          <a:lstStyle/>
          <a:p>
            <a:pPr marL="214313" indent="-214313" defTabSz="457200">
              <a:buFont typeface="Arial" panose="020B0604020202020204" pitchFamily="34" charset="0"/>
              <a:buChar char="•"/>
            </a:pPr>
            <a:r>
              <a:rPr lang="en-US" sz="1500" dirty="0">
                <a:solidFill>
                  <a:schemeClr val="bg1">
                    <a:lumMod val="85000"/>
                  </a:schemeClr>
                </a:solidFill>
                <a:latin typeface="Amasis MT Pro" panose="02040504050005020304" pitchFamily="18" charset="0"/>
              </a:rPr>
              <a:t>Incorporate new silicon photomultiplier plastic scintillator readout </a:t>
            </a:r>
          </a:p>
          <a:p>
            <a:pPr defTabSz="457200"/>
            <a:r>
              <a:rPr lang="en-US" sz="1500" dirty="0">
                <a:solidFill>
                  <a:schemeClr val="bg1">
                    <a:lumMod val="85000"/>
                  </a:schemeClr>
                </a:solidFill>
                <a:latin typeface="Amasis MT Pro" panose="02040504050005020304" pitchFamily="18" charset="0"/>
              </a:rPr>
              <a:t>•   Develop new precise calibration tools</a:t>
            </a:r>
          </a:p>
          <a:p>
            <a:pPr marL="214313" indent="-214313" defTabSz="457200">
              <a:buFont typeface="Arial" panose="020B0604020202020204" pitchFamily="34" charset="0"/>
              <a:buChar char="•"/>
            </a:pPr>
            <a:r>
              <a:rPr lang="en-US" sz="1500" b="1" dirty="0">
                <a:latin typeface="Amasis MT Pro" panose="02040504050005020304" pitchFamily="18" charset="0"/>
              </a:rPr>
              <a:t>Minimize and understand backscattering precisely</a:t>
            </a:r>
          </a:p>
          <a:p>
            <a:pPr defTabSz="457200"/>
            <a:r>
              <a:rPr lang="en-US" sz="1500" dirty="0">
                <a:latin typeface="Amasis MT Pro" panose="02040504050005020304" pitchFamily="18" charset="0"/>
              </a:rPr>
              <a:t>	  - Decreasing the fraction of electrons that are lost in the spectrometer</a:t>
            </a:r>
          </a:p>
          <a:p>
            <a:r>
              <a:rPr lang="en-US" sz="1500" dirty="0">
                <a:latin typeface="Amasis MT Pro" panose="02040504050005020304" pitchFamily="18" charset="0"/>
              </a:rPr>
              <a:t>           - Model different geometries </a:t>
            </a:r>
          </a:p>
          <a:p>
            <a:r>
              <a:rPr lang="en-US" sz="1500" dirty="0">
                <a:latin typeface="Amasis MT Pro" panose="02040504050005020304" pitchFamily="18" charset="0"/>
              </a:rPr>
              <a:t>           - Direct measurements</a:t>
            </a:r>
          </a:p>
          <a:p>
            <a:r>
              <a:rPr lang="en-US" sz="1500" dirty="0">
                <a:latin typeface="Amasis MT Pro" panose="02040504050005020304" pitchFamily="18" charset="0"/>
              </a:rPr>
              <a:t>           - Time of flight method </a:t>
            </a:r>
          </a:p>
          <a:p>
            <a:r>
              <a:rPr lang="en-US" sz="1500" dirty="0">
                <a:latin typeface="Amasis MT Pro" panose="02040504050005020304" pitchFamily="18" charset="0"/>
              </a:rPr>
              <a:t>           - Fractional changes in the back-scattering </a:t>
            </a:r>
          </a:p>
        </p:txBody>
      </p:sp>
      <p:sp>
        <p:nvSpPr>
          <p:cNvPr id="4" name="TextBox 3">
            <a:extLst>
              <a:ext uri="{FF2B5EF4-FFF2-40B4-BE49-F238E27FC236}">
                <a16:creationId xmlns:a16="http://schemas.microsoft.com/office/drawing/2014/main" id="{61845778-0FFC-FCA4-2682-B1CF84082D98}"/>
              </a:ext>
            </a:extLst>
          </p:cNvPr>
          <p:cNvSpPr txBox="1"/>
          <p:nvPr/>
        </p:nvSpPr>
        <p:spPr>
          <a:xfrm>
            <a:off x="5838373" y="5471272"/>
            <a:ext cx="3681323" cy="219291"/>
          </a:xfrm>
          <a:prstGeom prst="rect">
            <a:avLst/>
          </a:prstGeom>
          <a:noFill/>
        </p:spPr>
        <p:txBody>
          <a:bodyPr wrap="square" rtlCol="0">
            <a:spAutoFit/>
          </a:bodyPr>
          <a:lstStyle/>
          <a:p>
            <a:pPr defTabSz="457200"/>
            <a:r>
              <a:rPr lang="en-US" sz="825" i="1" dirty="0">
                <a:solidFill>
                  <a:prstClr val="white"/>
                </a:solidFill>
                <a:latin typeface="Times New Roman"/>
              </a:rPr>
              <a:t>Fig : Geant4 simulations representation for UCNA+ experiment </a:t>
            </a:r>
          </a:p>
        </p:txBody>
      </p:sp>
      <p:sp>
        <p:nvSpPr>
          <p:cNvPr id="5" name="TextBox 4">
            <a:extLst>
              <a:ext uri="{FF2B5EF4-FFF2-40B4-BE49-F238E27FC236}">
                <a16:creationId xmlns:a16="http://schemas.microsoft.com/office/drawing/2014/main" id="{B0070601-00AB-92F8-744E-339FDCE27DCD}"/>
              </a:ext>
            </a:extLst>
          </p:cNvPr>
          <p:cNvSpPr txBox="1"/>
          <p:nvPr/>
        </p:nvSpPr>
        <p:spPr>
          <a:xfrm>
            <a:off x="1826052" y="5690562"/>
            <a:ext cx="720090" cy="300082"/>
          </a:xfrm>
          <a:prstGeom prst="rect">
            <a:avLst/>
          </a:prstGeom>
          <a:noFill/>
        </p:spPr>
        <p:txBody>
          <a:bodyPr wrap="square" rtlCol="0">
            <a:spAutoFit/>
          </a:bodyPr>
          <a:lstStyle/>
          <a:p>
            <a:pPr defTabSz="457200"/>
            <a:r>
              <a:rPr lang="en-US" sz="1350" b="1">
                <a:solidFill>
                  <a:prstClr val="white"/>
                </a:solidFill>
                <a:latin typeface="Times New Roman"/>
              </a:rPr>
              <a:t>3</a:t>
            </a:r>
          </a:p>
        </p:txBody>
      </p:sp>
      <p:sp>
        <p:nvSpPr>
          <p:cNvPr id="7" name="TextBox 6">
            <a:extLst>
              <a:ext uri="{FF2B5EF4-FFF2-40B4-BE49-F238E27FC236}">
                <a16:creationId xmlns:a16="http://schemas.microsoft.com/office/drawing/2014/main" id="{33DF65FC-CC9C-E756-054B-DC063943DD5C}"/>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3 	</a:t>
            </a:r>
          </a:p>
        </p:txBody>
      </p:sp>
      <p:pic>
        <p:nvPicPr>
          <p:cNvPr id="10" name="Picture 9">
            <a:extLst>
              <a:ext uri="{FF2B5EF4-FFF2-40B4-BE49-F238E27FC236}">
                <a16:creationId xmlns:a16="http://schemas.microsoft.com/office/drawing/2014/main" id="{B89490BE-3682-A60A-B8F5-08F0A04FF269}"/>
              </a:ext>
            </a:extLst>
          </p:cNvPr>
          <p:cNvPicPr>
            <a:picLocks noChangeAspect="1"/>
          </p:cNvPicPr>
          <p:nvPr/>
        </p:nvPicPr>
        <p:blipFill>
          <a:blip r:embed="rId2"/>
          <a:stretch>
            <a:fillRect/>
          </a:stretch>
        </p:blipFill>
        <p:spPr>
          <a:xfrm>
            <a:off x="93509" y="3878233"/>
            <a:ext cx="5715798" cy="609685"/>
          </a:xfrm>
          <a:prstGeom prst="rect">
            <a:avLst/>
          </a:prstGeom>
        </p:spPr>
      </p:pic>
      <p:pic>
        <p:nvPicPr>
          <p:cNvPr id="15" name="Picture 4" descr="Arrow&#10;&#10;Description automatically generated">
            <a:extLst>
              <a:ext uri="{FF2B5EF4-FFF2-40B4-BE49-F238E27FC236}">
                <a16:creationId xmlns:a16="http://schemas.microsoft.com/office/drawing/2014/main" id="{09617C4E-F0BF-87C8-2BBE-F36B1954465F}"/>
              </a:ext>
            </a:extLst>
          </p:cNvPr>
          <p:cNvPicPr>
            <a:picLocks noChangeAspect="1"/>
          </p:cNvPicPr>
          <p:nvPr/>
        </p:nvPicPr>
        <p:blipFill rotWithShape="1">
          <a:blip r:embed="rId3"/>
          <a:srcRect l="16773" t="25282" r="29449" b="24153"/>
          <a:stretch/>
        </p:blipFill>
        <p:spPr>
          <a:xfrm>
            <a:off x="7339776" y="2675853"/>
            <a:ext cx="3832983" cy="2040045"/>
          </a:xfrm>
          <a:prstGeom prst="rect">
            <a:avLst/>
          </a:prstGeom>
        </p:spPr>
      </p:pic>
      <p:pic>
        <p:nvPicPr>
          <p:cNvPr id="16" name="Graphic 1" descr="Magnifying glass outline">
            <a:extLst>
              <a:ext uri="{FF2B5EF4-FFF2-40B4-BE49-F238E27FC236}">
                <a16:creationId xmlns:a16="http://schemas.microsoft.com/office/drawing/2014/main" id="{323D674C-6395-984B-220E-EC2C70EED1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780000">
            <a:off x="10433678" y="4164237"/>
            <a:ext cx="944969" cy="938323"/>
          </a:xfrm>
          <a:prstGeom prst="rect">
            <a:avLst/>
          </a:prstGeom>
        </p:spPr>
      </p:pic>
      <p:pic>
        <p:nvPicPr>
          <p:cNvPr id="6" name="Picture 5">
            <a:extLst>
              <a:ext uri="{FF2B5EF4-FFF2-40B4-BE49-F238E27FC236}">
                <a16:creationId xmlns:a16="http://schemas.microsoft.com/office/drawing/2014/main" id="{B0F2BBD5-9740-145D-A886-0EFCE0C0002B}"/>
              </a:ext>
            </a:extLst>
          </p:cNvPr>
          <p:cNvPicPr>
            <a:picLocks noChangeAspect="1"/>
          </p:cNvPicPr>
          <p:nvPr/>
        </p:nvPicPr>
        <p:blipFill>
          <a:blip r:embed="rId6"/>
          <a:stretch>
            <a:fillRect/>
          </a:stretch>
        </p:blipFill>
        <p:spPr>
          <a:xfrm>
            <a:off x="5774983" y="214614"/>
            <a:ext cx="6367212" cy="1242127"/>
          </a:xfrm>
          <a:prstGeom prst="rect">
            <a:avLst/>
          </a:prstGeom>
        </p:spPr>
      </p:pic>
      <p:pic>
        <p:nvPicPr>
          <p:cNvPr id="8" name="Picture 7">
            <a:extLst>
              <a:ext uri="{FF2B5EF4-FFF2-40B4-BE49-F238E27FC236}">
                <a16:creationId xmlns:a16="http://schemas.microsoft.com/office/drawing/2014/main" id="{97A65ADC-5A24-B6AD-D8B4-E2254F09AA36}"/>
              </a:ext>
            </a:extLst>
          </p:cNvPr>
          <p:cNvPicPr>
            <a:picLocks noChangeAspect="1"/>
          </p:cNvPicPr>
          <p:nvPr/>
        </p:nvPicPr>
        <p:blipFill>
          <a:blip r:embed="rId7"/>
          <a:stretch>
            <a:fillRect/>
          </a:stretch>
        </p:blipFill>
        <p:spPr>
          <a:xfrm>
            <a:off x="-1330" y="6398262"/>
            <a:ext cx="821094" cy="459737"/>
          </a:xfrm>
          <a:prstGeom prst="rect">
            <a:avLst/>
          </a:prstGeom>
        </p:spPr>
      </p:pic>
    </p:spTree>
    <p:extLst>
      <p:ext uri="{BB962C8B-B14F-4D97-AF65-F5344CB8AC3E}">
        <p14:creationId xmlns:p14="http://schemas.microsoft.com/office/powerpoint/2010/main" val="121169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7F90-4DD5-5705-75F4-962004F89BC8}"/>
              </a:ext>
            </a:extLst>
          </p:cNvPr>
          <p:cNvSpPr>
            <a:spLocks noGrp="1"/>
          </p:cNvSpPr>
          <p:nvPr>
            <p:ph type="title"/>
          </p:nvPr>
        </p:nvSpPr>
        <p:spPr>
          <a:xfrm>
            <a:off x="1401037" y="100467"/>
            <a:ext cx="8944473" cy="487362"/>
          </a:xfrm>
        </p:spPr>
        <p:txBody>
          <a:bodyPr/>
          <a:lstStyle/>
          <a:p>
            <a:r>
              <a:rPr lang="en-US" dirty="0">
                <a:solidFill>
                  <a:schemeClr val="tx2">
                    <a:lumMod val="75000"/>
                  </a:schemeClr>
                </a:solidFill>
              </a:rPr>
              <a:t>BACK-SCATTER </a:t>
            </a:r>
          </a:p>
        </p:txBody>
      </p:sp>
      <p:sp>
        <p:nvSpPr>
          <p:cNvPr id="6" name="TextBox 5">
            <a:extLst>
              <a:ext uri="{FF2B5EF4-FFF2-40B4-BE49-F238E27FC236}">
                <a16:creationId xmlns:a16="http://schemas.microsoft.com/office/drawing/2014/main" id="{89F275B4-ECFE-5080-6B53-1AA10EB36A89}"/>
              </a:ext>
            </a:extLst>
          </p:cNvPr>
          <p:cNvSpPr txBox="1"/>
          <p:nvPr/>
        </p:nvSpPr>
        <p:spPr>
          <a:xfrm>
            <a:off x="337988" y="1075191"/>
            <a:ext cx="383694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Detector 1, but scatters in the detector material, reversing direction and leaving detector</a:t>
            </a:r>
          </a:p>
        </p:txBody>
      </p:sp>
      <p:sp>
        <p:nvSpPr>
          <p:cNvPr id="7" name="TextBox 6">
            <a:extLst>
              <a:ext uri="{FF2B5EF4-FFF2-40B4-BE49-F238E27FC236}">
                <a16:creationId xmlns:a16="http://schemas.microsoft.com/office/drawing/2014/main" id="{AA574646-D70E-2FC5-AF0C-1CDF4B5B4888}"/>
              </a:ext>
            </a:extLst>
          </p:cNvPr>
          <p:cNvSpPr txBox="1"/>
          <p:nvPr/>
        </p:nvSpPr>
        <p:spPr>
          <a:xfrm>
            <a:off x="1146305" y="3333287"/>
            <a:ext cx="46428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a:ea typeface="+mn-ea"/>
                <a:cs typeface="+mn-cs"/>
              </a:rPr>
              <a:t>Problem: to reconstruct the asymmetry,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a:ea typeface="+mn-ea"/>
                <a:cs typeface="+mn-cs"/>
              </a:rPr>
              <a:t>we have to know which detector is hit first!</a:t>
            </a:r>
          </a:p>
        </p:txBody>
      </p:sp>
      <p:sp>
        <p:nvSpPr>
          <p:cNvPr id="3" name="TextBox 2">
            <a:extLst>
              <a:ext uri="{FF2B5EF4-FFF2-40B4-BE49-F238E27FC236}">
                <a16:creationId xmlns:a16="http://schemas.microsoft.com/office/drawing/2014/main" id="{306A367F-2517-75A3-715F-BA8690D027D2}"/>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4 	</a:t>
            </a:r>
          </a:p>
        </p:txBody>
      </p:sp>
      <p:sp>
        <p:nvSpPr>
          <p:cNvPr id="5" name="Cylinder 4">
            <a:extLst>
              <a:ext uri="{FF2B5EF4-FFF2-40B4-BE49-F238E27FC236}">
                <a16:creationId xmlns:a16="http://schemas.microsoft.com/office/drawing/2014/main" id="{B2266EAA-EBF0-E570-9438-EF594EA5D5AA}"/>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8" name="Cylinder 7">
            <a:extLst>
              <a:ext uri="{FF2B5EF4-FFF2-40B4-BE49-F238E27FC236}">
                <a16:creationId xmlns:a16="http://schemas.microsoft.com/office/drawing/2014/main" id="{2EE651A7-1054-55B7-E8C7-F4B2DFBB9F7E}"/>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12" name="3D Model 11" descr="Sphere">
                <a:extLst>
                  <a:ext uri="{FF2B5EF4-FFF2-40B4-BE49-F238E27FC236}">
                    <a16:creationId xmlns:a16="http://schemas.microsoft.com/office/drawing/2014/main" id="{7D9FF5A8-22A4-2879-50DC-3617EBD5AC97}"/>
                  </a:ext>
                </a:extLst>
              </p:cNvPr>
              <p:cNvGraphicFramePr>
                <a:graphicFrameLocks noChangeAspect="1"/>
              </p:cNvGraphicFramePr>
              <p:nvPr/>
            </p:nvGraphicFramePr>
            <p:xfrm>
              <a:off x="5776045" y="2012241"/>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phere">
                <a:extLst>
                  <a:ext uri="{FF2B5EF4-FFF2-40B4-BE49-F238E27FC236}">
                    <a16:creationId xmlns:a16="http://schemas.microsoft.com/office/drawing/2014/main" id="{7D9FF5A8-22A4-2879-50DC-3617EBD5AC97}"/>
                  </a:ext>
                </a:extLst>
              </p:cNvPr>
              <p:cNvPicPr>
                <a:picLocks noGrp="1" noRot="1" noChangeAspect="1" noMove="1" noResize="1" noEditPoints="1" noAdjustHandles="1" noChangeArrowheads="1" noChangeShapeType="1" noCrop="1"/>
              </p:cNvPicPr>
              <p:nvPr/>
            </p:nvPicPr>
            <p:blipFill>
              <a:blip r:embed="rId3"/>
              <a:stretch>
                <a:fillRect/>
              </a:stretch>
            </p:blipFill>
            <p:spPr>
              <a:xfrm>
                <a:off x="5776045" y="2012241"/>
                <a:ext cx="195380" cy="195380"/>
              </a:xfrm>
              <a:prstGeom prst="rect">
                <a:avLst/>
              </a:prstGeom>
            </p:spPr>
          </p:pic>
        </mc:Fallback>
      </mc:AlternateContent>
      <p:cxnSp>
        <p:nvCxnSpPr>
          <p:cNvPr id="14" name="Straight Connector 13">
            <a:extLst>
              <a:ext uri="{FF2B5EF4-FFF2-40B4-BE49-F238E27FC236}">
                <a16:creationId xmlns:a16="http://schemas.microsoft.com/office/drawing/2014/main" id="{B0339EE5-73A7-A614-BA64-17CBCCC7FA4B}"/>
              </a:ext>
            </a:extLst>
          </p:cNvPr>
          <p:cNvCxnSpPr>
            <a:cxnSpLocks/>
          </p:cNvCxnSpPr>
          <p:nvPr/>
        </p:nvCxnSpPr>
        <p:spPr>
          <a:xfrm flipV="1">
            <a:off x="5957328" y="2112566"/>
            <a:ext cx="880664" cy="3399"/>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E4EC7F87-09C0-0014-E93C-C764CE13A266}"/>
              </a:ext>
            </a:extLst>
          </p:cNvPr>
          <p:cNvCxnSpPr>
            <a:cxnSpLocks/>
          </p:cNvCxnSpPr>
          <p:nvPr/>
        </p:nvCxnSpPr>
        <p:spPr>
          <a:xfrm>
            <a:off x="4740305" y="2299766"/>
            <a:ext cx="2097687"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7" name="Explosion: 8 Points 16">
            <a:extLst>
              <a:ext uri="{FF2B5EF4-FFF2-40B4-BE49-F238E27FC236}">
                <a16:creationId xmlns:a16="http://schemas.microsoft.com/office/drawing/2014/main" id="{62CF13B0-E06F-57AC-4DB9-1E42A03D59A6}"/>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64F2D5E-74C6-F8C7-4A4F-A907BC93AF54}"/>
                  </a:ext>
                </a:extLst>
              </p14:cNvPr>
              <p14:cNvContentPartPr/>
              <p14:nvPr/>
            </p14:nvContentPartPr>
            <p14:xfrm>
              <a:off x="6745151" y="2112566"/>
              <a:ext cx="132120" cy="187200"/>
            </p14:xfrm>
          </p:contentPart>
        </mc:Choice>
        <mc:Fallback xmlns="">
          <p:pic>
            <p:nvPicPr>
              <p:cNvPr id="18" name="Ink 17">
                <a:extLst>
                  <a:ext uri="{FF2B5EF4-FFF2-40B4-BE49-F238E27FC236}">
                    <a16:creationId xmlns:a16="http://schemas.microsoft.com/office/drawing/2014/main" id="{564F2D5E-74C6-F8C7-4A4F-A907BC93AF54}"/>
                  </a:ext>
                </a:extLst>
              </p:cNvPr>
              <p:cNvPicPr/>
              <p:nvPr/>
            </p:nvPicPr>
            <p:blipFill>
              <a:blip r:embed="rId5"/>
              <a:stretch>
                <a:fillRect/>
              </a:stretch>
            </p:blipFill>
            <p:spPr>
              <a:xfrm>
                <a:off x="6736151" y="2103566"/>
                <a:ext cx="149760" cy="204840"/>
              </a:xfrm>
              <a:prstGeom prst="rect">
                <a:avLst/>
              </a:prstGeom>
            </p:spPr>
          </p:pic>
        </mc:Fallback>
      </mc:AlternateContent>
      <p:pic>
        <p:nvPicPr>
          <p:cNvPr id="20" name="Graphic 19" descr="Caret Right with solid fill">
            <a:extLst>
              <a:ext uri="{FF2B5EF4-FFF2-40B4-BE49-F238E27FC236}">
                <a16:creationId xmlns:a16="http://schemas.microsoft.com/office/drawing/2014/main" id="{0BF7166E-1B25-D580-FBEB-EF828409A3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3216" y="2003168"/>
            <a:ext cx="241689" cy="241689"/>
          </a:xfrm>
          <a:prstGeom prst="rect">
            <a:avLst/>
          </a:prstGeom>
        </p:spPr>
      </p:pic>
      <p:pic>
        <p:nvPicPr>
          <p:cNvPr id="21" name="Graphic 20" descr="Caret Right with solid fill">
            <a:extLst>
              <a:ext uri="{FF2B5EF4-FFF2-40B4-BE49-F238E27FC236}">
                <a16:creationId xmlns:a16="http://schemas.microsoft.com/office/drawing/2014/main" id="{B2C80D30-6D4F-68B3-4451-611777A245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02678" y="2178008"/>
            <a:ext cx="241689" cy="241689"/>
          </a:xfrm>
          <a:prstGeom prst="rect">
            <a:avLst/>
          </a:prstGeom>
        </p:spPr>
      </p:pic>
      <p:sp>
        <p:nvSpPr>
          <p:cNvPr id="24" name="Explosion: 8 Points 23">
            <a:extLst>
              <a:ext uri="{FF2B5EF4-FFF2-40B4-BE49-F238E27FC236}">
                <a16:creationId xmlns:a16="http://schemas.microsoft.com/office/drawing/2014/main" id="{1D7FCDC4-0E4E-EB48-10E9-7AFFF03B61E3}"/>
              </a:ext>
            </a:extLst>
          </p:cNvPr>
          <p:cNvSpPr/>
          <p:nvPr/>
        </p:nvSpPr>
        <p:spPr>
          <a:xfrm>
            <a:off x="6799823" y="211150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5" name="TextBox 24">
            <a:extLst>
              <a:ext uri="{FF2B5EF4-FFF2-40B4-BE49-F238E27FC236}">
                <a16:creationId xmlns:a16="http://schemas.microsoft.com/office/drawing/2014/main" id="{36C91F10-8C06-9EDF-9B4C-FDD77CCBA262}"/>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27" name="TextBox 26">
            <a:extLst>
              <a:ext uri="{FF2B5EF4-FFF2-40B4-BE49-F238E27FC236}">
                <a16:creationId xmlns:a16="http://schemas.microsoft.com/office/drawing/2014/main" id="{D7889192-4E17-2B80-5BAA-4D68226ED3CF}"/>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4" name="Picture 3">
            <a:extLst>
              <a:ext uri="{FF2B5EF4-FFF2-40B4-BE49-F238E27FC236}">
                <a16:creationId xmlns:a16="http://schemas.microsoft.com/office/drawing/2014/main" id="{42252AC4-C5D7-F256-D76B-FB351EAFBEDB}"/>
              </a:ext>
            </a:extLst>
          </p:cNvPr>
          <p:cNvPicPr>
            <a:picLocks noChangeAspect="1"/>
          </p:cNvPicPr>
          <p:nvPr/>
        </p:nvPicPr>
        <p:blipFill>
          <a:blip r:embed="rId8"/>
          <a:stretch>
            <a:fillRect/>
          </a:stretch>
        </p:blipFill>
        <p:spPr>
          <a:xfrm>
            <a:off x="-1330" y="6398262"/>
            <a:ext cx="821094" cy="459737"/>
          </a:xfrm>
          <a:prstGeom prst="rect">
            <a:avLst/>
          </a:prstGeom>
        </p:spPr>
      </p:pic>
      <mc:AlternateContent xmlns:mc="http://schemas.openxmlformats.org/markup-compatibility/2006">
        <mc:Choice xmlns:am3d="http://schemas.microsoft.com/office/drawing/2017/model3d" Requires="am3d">
          <p:graphicFrame>
            <p:nvGraphicFramePr>
              <p:cNvPr id="9" name="3D Model 8" descr="Sphere">
                <a:extLst>
                  <a:ext uri="{FF2B5EF4-FFF2-40B4-BE49-F238E27FC236}">
                    <a16:creationId xmlns:a16="http://schemas.microsoft.com/office/drawing/2014/main" id="{B73D5FAA-C736-3DF3-4346-CAA225052A35}"/>
                  </a:ext>
                </a:extLst>
              </p:cNvPr>
              <p:cNvGraphicFramePr>
                <a:graphicFrameLocks noChangeAspect="1"/>
              </p:cNvGraphicFramePr>
              <p:nvPr>
                <p:extLst>
                  <p:ext uri="{D42A27DB-BD31-4B8C-83A1-F6EECF244321}">
                    <p14:modId xmlns:p14="http://schemas.microsoft.com/office/powerpoint/2010/main" val="2130254977"/>
                  </p:ext>
                </p:extLst>
              </p:nvPr>
            </p:nvGraphicFramePr>
            <p:xfrm>
              <a:off x="5796241" y="1382444"/>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phere">
                <a:extLst>
                  <a:ext uri="{FF2B5EF4-FFF2-40B4-BE49-F238E27FC236}">
                    <a16:creationId xmlns:a16="http://schemas.microsoft.com/office/drawing/2014/main" id="{B73D5FAA-C736-3DF3-4346-CAA225052A35}"/>
                  </a:ext>
                </a:extLst>
              </p:cNvPr>
              <p:cNvPicPr>
                <a:picLocks noGrp="1" noRot="1" noChangeAspect="1" noMove="1" noResize="1" noEditPoints="1" noAdjustHandles="1" noChangeArrowheads="1" noChangeShapeType="1" noCrop="1"/>
              </p:cNvPicPr>
              <p:nvPr/>
            </p:nvPicPr>
            <p:blipFill>
              <a:blip r:embed="rId3"/>
              <a:stretch>
                <a:fillRect/>
              </a:stretch>
            </p:blipFill>
            <p:spPr>
              <a:xfrm>
                <a:off x="5796241" y="1382444"/>
                <a:ext cx="195380" cy="195380"/>
              </a:xfrm>
              <a:prstGeom prst="rect">
                <a:avLst/>
              </a:prstGeom>
            </p:spPr>
          </p:pic>
        </mc:Fallback>
      </mc:AlternateContent>
      <p:cxnSp>
        <p:nvCxnSpPr>
          <p:cNvPr id="10" name="Straight Connector 9">
            <a:extLst>
              <a:ext uri="{FF2B5EF4-FFF2-40B4-BE49-F238E27FC236}">
                <a16:creationId xmlns:a16="http://schemas.microsoft.com/office/drawing/2014/main" id="{26F097C8-AA1F-1138-AF68-39C3A93BB697}"/>
              </a:ext>
            </a:extLst>
          </p:cNvPr>
          <p:cNvCxnSpPr>
            <a:cxnSpLocks/>
          </p:cNvCxnSpPr>
          <p:nvPr/>
        </p:nvCxnSpPr>
        <p:spPr>
          <a:xfrm flipV="1">
            <a:off x="5977524" y="1482769"/>
            <a:ext cx="880664" cy="3399"/>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1" name="Explosion: 8 Points 10">
            <a:extLst>
              <a:ext uri="{FF2B5EF4-FFF2-40B4-BE49-F238E27FC236}">
                <a16:creationId xmlns:a16="http://schemas.microsoft.com/office/drawing/2014/main" id="{152397C5-11A2-6808-0052-8DC5CF5ECED8}"/>
              </a:ext>
            </a:extLst>
          </p:cNvPr>
          <p:cNvSpPr/>
          <p:nvPr/>
        </p:nvSpPr>
        <p:spPr>
          <a:xfrm>
            <a:off x="6820019" y="1415608"/>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cxnSp>
        <p:nvCxnSpPr>
          <p:cNvPr id="16" name="Straight Arrow Connector 15">
            <a:extLst>
              <a:ext uri="{FF2B5EF4-FFF2-40B4-BE49-F238E27FC236}">
                <a16:creationId xmlns:a16="http://schemas.microsoft.com/office/drawing/2014/main" id="{5FC584EB-2ABA-B264-E2AF-58813C04E870}"/>
              </a:ext>
            </a:extLst>
          </p:cNvPr>
          <p:cNvCxnSpPr>
            <a:cxnSpLocks/>
          </p:cNvCxnSpPr>
          <p:nvPr/>
        </p:nvCxnSpPr>
        <p:spPr>
          <a:xfrm flipH="1">
            <a:off x="7113254" y="937609"/>
            <a:ext cx="1038559" cy="542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8E2CF582-E40E-0EFD-1642-9608EF3B5953}"/>
              </a:ext>
            </a:extLst>
          </p:cNvPr>
          <p:cNvSpPr txBox="1"/>
          <p:nvPr/>
        </p:nvSpPr>
        <p:spPr>
          <a:xfrm>
            <a:off x="8151813" y="736637"/>
            <a:ext cx="2564955" cy="338554"/>
          </a:xfrm>
          <a:prstGeom prst="rect">
            <a:avLst/>
          </a:prstGeom>
          <a:noFill/>
        </p:spPr>
        <p:txBody>
          <a:bodyPr wrap="square" rtlCol="0">
            <a:spAutoFit/>
          </a:bodyPr>
          <a:lstStyle/>
          <a:p>
            <a:r>
              <a:rPr lang="en-US" sz="1600" dirty="0"/>
              <a:t>Direct Events ( ~ 97%)</a:t>
            </a:r>
          </a:p>
        </p:txBody>
      </p:sp>
      <p:sp>
        <p:nvSpPr>
          <p:cNvPr id="29" name="TextBox 28">
            <a:extLst>
              <a:ext uri="{FF2B5EF4-FFF2-40B4-BE49-F238E27FC236}">
                <a16:creationId xmlns:a16="http://schemas.microsoft.com/office/drawing/2014/main" id="{62CD7B8A-39C0-EFD3-657C-B23D2695DF9F}"/>
              </a:ext>
            </a:extLst>
          </p:cNvPr>
          <p:cNvSpPr txBox="1"/>
          <p:nvPr/>
        </p:nvSpPr>
        <p:spPr>
          <a:xfrm>
            <a:off x="8314038" y="2003168"/>
            <a:ext cx="2181749" cy="338554"/>
          </a:xfrm>
          <a:prstGeom prst="rect">
            <a:avLst/>
          </a:prstGeom>
          <a:noFill/>
        </p:spPr>
        <p:txBody>
          <a:bodyPr wrap="square" rtlCol="0">
            <a:spAutoFit/>
          </a:bodyPr>
          <a:lstStyle/>
          <a:p>
            <a:r>
              <a:rPr lang="en-US" sz="1600" dirty="0"/>
              <a:t>Back-scattered Events</a:t>
            </a:r>
          </a:p>
        </p:txBody>
      </p:sp>
      <p:cxnSp>
        <p:nvCxnSpPr>
          <p:cNvPr id="30" name="Straight Arrow Connector 29">
            <a:extLst>
              <a:ext uri="{FF2B5EF4-FFF2-40B4-BE49-F238E27FC236}">
                <a16:creationId xmlns:a16="http://schemas.microsoft.com/office/drawing/2014/main" id="{06647A11-82B9-A653-11AA-C22ECDCBCC2C}"/>
              </a:ext>
            </a:extLst>
          </p:cNvPr>
          <p:cNvCxnSpPr>
            <a:cxnSpLocks/>
          </p:cNvCxnSpPr>
          <p:nvPr/>
        </p:nvCxnSpPr>
        <p:spPr>
          <a:xfrm flipH="1" flipV="1">
            <a:off x="7036916" y="2252257"/>
            <a:ext cx="1335006" cy="46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D0A0776-F22C-B183-5566-6945B5D585C0}"/>
              </a:ext>
            </a:extLst>
          </p:cNvPr>
          <p:cNvPicPr>
            <a:picLocks noChangeAspect="1"/>
          </p:cNvPicPr>
          <p:nvPr/>
        </p:nvPicPr>
        <p:blipFill>
          <a:blip r:embed="rId9"/>
          <a:stretch>
            <a:fillRect/>
          </a:stretch>
        </p:blipFill>
        <p:spPr>
          <a:xfrm>
            <a:off x="6982243" y="3203279"/>
            <a:ext cx="5130697" cy="3137339"/>
          </a:xfrm>
          <a:prstGeom prst="rect">
            <a:avLst/>
          </a:prstGeom>
        </p:spPr>
      </p:pic>
    </p:spTree>
    <p:extLst>
      <p:ext uri="{BB962C8B-B14F-4D97-AF65-F5344CB8AC3E}">
        <p14:creationId xmlns:p14="http://schemas.microsoft.com/office/powerpoint/2010/main" val="120226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7F90-4DD5-5705-75F4-962004F89BC8}"/>
              </a:ext>
            </a:extLst>
          </p:cNvPr>
          <p:cNvSpPr>
            <a:spLocks noGrp="1"/>
          </p:cNvSpPr>
          <p:nvPr>
            <p:ph type="title"/>
          </p:nvPr>
        </p:nvSpPr>
        <p:spPr>
          <a:xfrm>
            <a:off x="1429612" y="100467"/>
            <a:ext cx="8944473" cy="487362"/>
          </a:xfrm>
        </p:spPr>
        <p:txBody>
          <a:bodyPr/>
          <a:lstStyle/>
          <a:p>
            <a:r>
              <a:rPr lang="en-US" dirty="0">
                <a:solidFill>
                  <a:schemeClr val="tx2">
                    <a:lumMod val="75000"/>
                  </a:schemeClr>
                </a:solidFill>
              </a:rPr>
              <a:t>BACK-SCATTER </a:t>
            </a:r>
          </a:p>
        </p:txBody>
      </p:sp>
      <p:sp>
        <p:nvSpPr>
          <p:cNvPr id="6" name="TextBox 5">
            <a:extLst>
              <a:ext uri="{FF2B5EF4-FFF2-40B4-BE49-F238E27FC236}">
                <a16:creationId xmlns:a16="http://schemas.microsoft.com/office/drawing/2014/main" id="{89F275B4-ECFE-5080-6B53-1AA10EB36A89}"/>
              </a:ext>
            </a:extLst>
          </p:cNvPr>
          <p:cNvSpPr txBox="1"/>
          <p:nvPr/>
        </p:nvSpPr>
        <p:spPr>
          <a:xfrm>
            <a:off x="337988" y="1075191"/>
            <a:ext cx="383694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Detector 1, but scatters in the detector material, reversing direction and leaving detector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D764E2-CEB5-E4A1-46B9-15134A136CA8}"/>
                  </a:ext>
                </a:extLst>
              </p:cNvPr>
              <p:cNvSpPr txBox="1"/>
              <p:nvPr/>
            </p:nvSpPr>
            <p:spPr>
              <a:xfrm>
                <a:off x="1967593" y="4326792"/>
                <a:ext cx="4723311" cy="57220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 Asymmetry defined</a:t>
                </a:r>
                <a:r>
                  <a:rPr kumimoji="0" lang="en-US" sz="2000" b="1" i="0" u="none" strike="noStrike" kern="1200" cap="none" spc="0" normalizeH="0" baseline="0" noProof="0" dirty="0">
                    <a:ln>
                      <a:noFill/>
                    </a:ln>
                    <a:solidFill>
                      <a:prstClr val="black"/>
                    </a:solidFill>
                    <a:effectLst/>
                    <a:uLnTx/>
                    <a:uFillTx/>
                    <a:latin typeface="Times New Roman"/>
                    <a:ea typeface="+mn-ea"/>
                    <a:cs typeface="+mn-cs"/>
                  </a:rPr>
                  <a:t>:  </a:t>
                </a:r>
                <a14:m>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𝐏</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𝜷</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𝑨</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f>
                      <m:f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𝑵</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sub>
                        </m:s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𝑵</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sub>
                        </m:sSub>
                      </m:num>
                      <m:den>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𝑵</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sub>
                        </m:s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𝑵</m:t>
                            </m:r>
                          </m:e>
                          <m:sub>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sub>
                        </m:sSub>
                      </m:den>
                    </m:f>
                  </m:oMath>
                </a14:m>
                <a:endParaRPr kumimoji="0" lang="en-US" sz="2000" b="1"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5" name="TextBox 4">
                <a:extLst>
                  <a:ext uri="{FF2B5EF4-FFF2-40B4-BE49-F238E27FC236}">
                    <a16:creationId xmlns:a16="http://schemas.microsoft.com/office/drawing/2014/main" id="{5CD764E2-CEB5-E4A1-46B9-15134A136CA8}"/>
                  </a:ext>
                </a:extLst>
              </p:cNvPr>
              <p:cNvSpPr txBox="1">
                <a:spLocks noRot="1" noChangeAspect="1" noMove="1" noResize="1" noEditPoints="1" noAdjustHandles="1" noChangeArrowheads="1" noChangeShapeType="1" noTextEdit="1"/>
              </p:cNvSpPr>
              <p:nvPr/>
            </p:nvSpPr>
            <p:spPr>
              <a:xfrm>
                <a:off x="1967593" y="4326792"/>
                <a:ext cx="4723311" cy="572208"/>
              </a:xfrm>
              <a:prstGeom prst="rect">
                <a:avLst/>
              </a:prstGeom>
              <a:blipFill>
                <a:blip r:embed="rId3"/>
                <a:stretch>
                  <a:fillRect l="-387"/>
                </a:stretch>
              </a:blipFill>
            </p:spPr>
            <p:txBody>
              <a:bodyPr/>
              <a:lstStyle/>
              <a:p>
                <a:r>
                  <a:rPr lang="en-US">
                    <a:noFill/>
                  </a:rPr>
                  <a:t> </a:t>
                </a:r>
              </a:p>
            </p:txBody>
          </p:sp>
        </mc:Fallback>
      </mc:AlternateContent>
      <p:sp>
        <p:nvSpPr>
          <p:cNvPr id="8" name="TextBox 9">
            <a:extLst>
              <a:ext uri="{FF2B5EF4-FFF2-40B4-BE49-F238E27FC236}">
                <a16:creationId xmlns:a16="http://schemas.microsoft.com/office/drawing/2014/main" id="{288E6526-77E2-87E1-EE6B-EBD7C8333E6A}"/>
              </a:ext>
            </a:extLst>
          </p:cNvPr>
          <p:cNvSpPr txBox="1"/>
          <p:nvPr/>
        </p:nvSpPr>
        <p:spPr>
          <a:xfrm>
            <a:off x="6267555" y="3839430"/>
            <a:ext cx="426029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To get rate difference right, need to know which detector was hit </a:t>
            </a:r>
            <a:r>
              <a:rPr kumimoji="0" lang="en-US" sz="1800" b="1" i="0" u="none" strike="noStrike" kern="1200" cap="none" spc="0" normalizeH="0" baseline="0" noProof="0" dirty="0">
                <a:ln>
                  <a:noFill/>
                </a:ln>
                <a:solidFill>
                  <a:prstClr val="black"/>
                </a:solidFill>
                <a:effectLst/>
                <a:uLnTx/>
                <a:uFillTx/>
                <a:latin typeface="Times New Roman"/>
                <a:ea typeface="+mn-ea"/>
                <a:cs typeface="+mn-cs"/>
              </a:rPr>
              <a:t>first </a:t>
            </a:r>
            <a:r>
              <a:rPr kumimoji="0" lang="en-US" sz="1800" b="0" i="0" u="none" strike="noStrike" kern="1200" cap="none" spc="0" normalizeH="0" baseline="0" noProof="0" dirty="0">
                <a:ln>
                  <a:noFill/>
                </a:ln>
                <a:solidFill>
                  <a:prstClr val="black"/>
                </a:solidFill>
                <a:effectLst/>
                <a:uLnTx/>
                <a:uFillTx/>
                <a:latin typeface="Times New Roman"/>
                <a:ea typeface="+mn-ea"/>
                <a:cs typeface="+mn-cs"/>
              </a:rPr>
              <a:t>(use timing!)</a:t>
            </a:r>
          </a:p>
        </p:txBody>
      </p:sp>
      <p:sp>
        <p:nvSpPr>
          <p:cNvPr id="9" name="Rectangle 8">
            <a:extLst>
              <a:ext uri="{FF2B5EF4-FFF2-40B4-BE49-F238E27FC236}">
                <a16:creationId xmlns:a16="http://schemas.microsoft.com/office/drawing/2014/main" id="{626EFE23-7123-7A82-9584-EC601496DE38}"/>
              </a:ext>
            </a:extLst>
          </p:cNvPr>
          <p:cNvSpPr/>
          <p:nvPr/>
        </p:nvSpPr>
        <p:spPr>
          <a:xfrm>
            <a:off x="5181600" y="4326792"/>
            <a:ext cx="742846" cy="264258"/>
          </a:xfrm>
          <a:prstGeom prst="rect">
            <a:avLst/>
          </a:prstGeom>
          <a:noFill/>
          <a:ln w="38100">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3" name="TextBox 12">
            <a:extLst>
              <a:ext uri="{FF2B5EF4-FFF2-40B4-BE49-F238E27FC236}">
                <a16:creationId xmlns:a16="http://schemas.microsoft.com/office/drawing/2014/main" id="{5930AB0B-5C97-60A0-E282-FFA7F221C861}"/>
              </a:ext>
            </a:extLst>
          </p:cNvPr>
          <p:cNvSpPr txBox="1"/>
          <p:nvPr/>
        </p:nvSpPr>
        <p:spPr>
          <a:xfrm>
            <a:off x="1002105" y="5386362"/>
            <a:ext cx="999728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377B">
                    <a:lumMod val="75000"/>
                  </a:srgbClr>
                </a:solidFill>
                <a:effectLst/>
                <a:uLnTx/>
                <a:uFillTx/>
                <a:latin typeface="Times New Roman"/>
                <a:ea typeface="+mn-ea"/>
                <a:cs typeface="+mn-cs"/>
              </a:rPr>
              <a:t>This works if particle scatters from </a:t>
            </a:r>
            <a:r>
              <a:rPr kumimoji="0" lang="en-US" sz="1800" b="0" i="0" u="none" strike="noStrike" kern="1200" cap="none" spc="0" normalizeH="0" baseline="0" noProof="0" dirty="0">
                <a:ln>
                  <a:noFill/>
                </a:ln>
                <a:solidFill>
                  <a:srgbClr val="00B050"/>
                </a:solidFill>
                <a:effectLst/>
                <a:uLnTx/>
                <a:uFillTx/>
                <a:latin typeface="Times New Roman"/>
                <a:ea typeface="+mn-ea"/>
                <a:cs typeface="+mn-cs"/>
              </a:rPr>
              <a:t>active detector material</a:t>
            </a:r>
            <a:r>
              <a:rPr kumimoji="0" lang="en-US" sz="1800" b="0" i="0" u="none" strike="noStrike" kern="1200" cap="none" spc="0" normalizeH="0" baseline="0" noProof="0" dirty="0">
                <a:ln>
                  <a:noFill/>
                </a:ln>
                <a:solidFill>
                  <a:srgbClr val="0C377B">
                    <a:lumMod val="75000"/>
                  </a:srgbClr>
                </a:solidFill>
                <a:effectLst/>
                <a:uLnTx/>
                <a:uFillTx/>
                <a:latin typeface="Times New Roman"/>
                <a:ea typeface="+mn-ea"/>
                <a:cs typeface="+mn-cs"/>
              </a:rPr>
              <a:t>, and event is </a:t>
            </a:r>
            <a:r>
              <a:rPr kumimoji="0" lang="en-US" sz="1800" b="0" i="0" u="none" strike="noStrike" kern="1200" cap="none" spc="0" normalizeH="0" baseline="0" noProof="0" dirty="0">
                <a:ln>
                  <a:noFill/>
                </a:ln>
                <a:solidFill>
                  <a:srgbClr val="00B050"/>
                </a:solidFill>
                <a:effectLst/>
                <a:uLnTx/>
                <a:uFillTx/>
                <a:latin typeface="Times New Roman"/>
                <a:ea typeface="+mn-ea"/>
                <a:cs typeface="+mn-cs"/>
              </a:rPr>
              <a:t>above detection energy threshold</a:t>
            </a:r>
            <a:r>
              <a:rPr kumimoji="0" lang="en-US" sz="1800" b="0" i="0" u="none" strike="noStrike" kern="1200" cap="none" spc="0" normalizeH="0" baseline="0" noProof="0" dirty="0">
                <a:ln>
                  <a:noFill/>
                </a:ln>
                <a:solidFill>
                  <a:srgbClr val="0C377B">
                    <a:lumMod val="75000"/>
                  </a:srgbClr>
                </a:solidFill>
                <a:effectLst/>
                <a:uLnTx/>
                <a:uFillTx/>
                <a:latin typeface="Times New Roman"/>
                <a:ea typeface="+mn-ea"/>
                <a:cs typeface="+mn-cs"/>
              </a:rPr>
              <a:t>!</a:t>
            </a:r>
          </a:p>
        </p:txBody>
      </p:sp>
      <p:sp>
        <p:nvSpPr>
          <p:cNvPr id="7" name="TextBox 6">
            <a:extLst>
              <a:ext uri="{FF2B5EF4-FFF2-40B4-BE49-F238E27FC236}">
                <a16:creationId xmlns:a16="http://schemas.microsoft.com/office/drawing/2014/main" id="{23177A48-A264-6EFA-36CE-104D2139025C}"/>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4 	</a:t>
            </a:r>
          </a:p>
        </p:txBody>
      </p:sp>
      <p:sp>
        <p:nvSpPr>
          <p:cNvPr id="10" name="Cylinder 9">
            <a:extLst>
              <a:ext uri="{FF2B5EF4-FFF2-40B4-BE49-F238E27FC236}">
                <a16:creationId xmlns:a16="http://schemas.microsoft.com/office/drawing/2014/main" id="{923779F3-A540-A4FB-A3EF-9711A7F4BB99}"/>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1" name="Cylinder 10">
            <a:extLst>
              <a:ext uri="{FF2B5EF4-FFF2-40B4-BE49-F238E27FC236}">
                <a16:creationId xmlns:a16="http://schemas.microsoft.com/office/drawing/2014/main" id="{AD28BAA4-CE90-D5D4-AF21-BF5218521286}"/>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12" name="3D Model 11" descr="Sphere">
                <a:extLst>
                  <a:ext uri="{FF2B5EF4-FFF2-40B4-BE49-F238E27FC236}">
                    <a16:creationId xmlns:a16="http://schemas.microsoft.com/office/drawing/2014/main" id="{594A538A-5DBF-941A-9C9F-767FBC960D15}"/>
                  </a:ext>
                </a:extLst>
              </p:cNvPr>
              <p:cNvGraphicFramePr>
                <a:graphicFrameLocks noChangeAspect="1"/>
              </p:cNvGraphicFramePr>
              <p:nvPr/>
            </p:nvGraphicFramePr>
            <p:xfrm>
              <a:off x="5776045" y="2012241"/>
              <a:ext cx="195380" cy="195380"/>
            </p:xfrm>
            <a:graphic>
              <a:graphicData uri="http://schemas.microsoft.com/office/drawing/2017/model3d">
                <am3d:model3d r:embed="rId4">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5"/>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phere">
                <a:extLst>
                  <a:ext uri="{FF2B5EF4-FFF2-40B4-BE49-F238E27FC236}">
                    <a16:creationId xmlns:a16="http://schemas.microsoft.com/office/drawing/2014/main" id="{594A538A-5DBF-941A-9C9F-767FBC960D15}"/>
                  </a:ext>
                </a:extLst>
              </p:cNvPr>
              <p:cNvPicPr>
                <a:picLocks noGrp="1" noRot="1" noChangeAspect="1" noMove="1" noResize="1" noEditPoints="1" noAdjustHandles="1" noChangeArrowheads="1" noChangeShapeType="1" noCrop="1"/>
              </p:cNvPicPr>
              <p:nvPr/>
            </p:nvPicPr>
            <p:blipFill>
              <a:blip r:embed="rId5"/>
              <a:stretch>
                <a:fillRect/>
              </a:stretch>
            </p:blipFill>
            <p:spPr>
              <a:xfrm>
                <a:off x="5776045" y="2012241"/>
                <a:ext cx="195380" cy="195380"/>
              </a:xfrm>
              <a:prstGeom prst="rect">
                <a:avLst/>
              </a:prstGeom>
            </p:spPr>
          </p:pic>
        </mc:Fallback>
      </mc:AlternateContent>
      <p:cxnSp>
        <p:nvCxnSpPr>
          <p:cNvPr id="13" name="Straight Connector 12">
            <a:extLst>
              <a:ext uri="{FF2B5EF4-FFF2-40B4-BE49-F238E27FC236}">
                <a16:creationId xmlns:a16="http://schemas.microsoft.com/office/drawing/2014/main" id="{B1289C9F-4A5E-0C84-FBAF-B7BB0337D7FE}"/>
              </a:ext>
            </a:extLst>
          </p:cNvPr>
          <p:cNvCxnSpPr>
            <a:cxnSpLocks/>
          </p:cNvCxnSpPr>
          <p:nvPr/>
        </p:nvCxnSpPr>
        <p:spPr>
          <a:xfrm flipV="1">
            <a:off x="5957328" y="2112566"/>
            <a:ext cx="880664" cy="3399"/>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5B432CC5-A2F6-90A9-0B01-EB733623ABA0}"/>
              </a:ext>
            </a:extLst>
          </p:cNvPr>
          <p:cNvCxnSpPr>
            <a:cxnSpLocks/>
          </p:cNvCxnSpPr>
          <p:nvPr/>
        </p:nvCxnSpPr>
        <p:spPr>
          <a:xfrm>
            <a:off x="4740305" y="2299766"/>
            <a:ext cx="2097687"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5" name="Explosion: 8 Points 14">
            <a:extLst>
              <a:ext uri="{FF2B5EF4-FFF2-40B4-BE49-F238E27FC236}">
                <a16:creationId xmlns:a16="http://schemas.microsoft.com/office/drawing/2014/main" id="{57E8EF2A-04D3-5F7B-11FE-C18610113705}"/>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9531B9FD-4931-8437-29CC-A0A6A28E79BA}"/>
                  </a:ext>
                </a:extLst>
              </p14:cNvPr>
              <p14:cNvContentPartPr/>
              <p14:nvPr/>
            </p14:nvContentPartPr>
            <p14:xfrm>
              <a:off x="6745151" y="2112566"/>
              <a:ext cx="132120" cy="187200"/>
            </p14:xfrm>
          </p:contentPart>
        </mc:Choice>
        <mc:Fallback xmlns="">
          <p:pic>
            <p:nvPicPr>
              <p:cNvPr id="16" name="Ink 15">
                <a:extLst>
                  <a:ext uri="{FF2B5EF4-FFF2-40B4-BE49-F238E27FC236}">
                    <a16:creationId xmlns:a16="http://schemas.microsoft.com/office/drawing/2014/main" id="{9531B9FD-4931-8437-29CC-A0A6A28E79BA}"/>
                  </a:ext>
                </a:extLst>
              </p:cNvPr>
              <p:cNvPicPr/>
              <p:nvPr/>
            </p:nvPicPr>
            <p:blipFill>
              <a:blip r:embed="rId7"/>
              <a:stretch>
                <a:fillRect/>
              </a:stretch>
            </p:blipFill>
            <p:spPr>
              <a:xfrm>
                <a:off x="6736151" y="2103566"/>
                <a:ext cx="149760" cy="204840"/>
              </a:xfrm>
              <a:prstGeom prst="rect">
                <a:avLst/>
              </a:prstGeom>
            </p:spPr>
          </p:pic>
        </mc:Fallback>
      </mc:AlternateContent>
      <p:pic>
        <p:nvPicPr>
          <p:cNvPr id="17" name="Graphic 16" descr="Caret Right with solid fill">
            <a:extLst>
              <a:ext uri="{FF2B5EF4-FFF2-40B4-BE49-F238E27FC236}">
                <a16:creationId xmlns:a16="http://schemas.microsoft.com/office/drawing/2014/main" id="{2F5D0246-B71C-C70F-666B-680A336970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3216" y="2003168"/>
            <a:ext cx="241689" cy="241689"/>
          </a:xfrm>
          <a:prstGeom prst="rect">
            <a:avLst/>
          </a:prstGeom>
        </p:spPr>
      </p:pic>
      <p:pic>
        <p:nvPicPr>
          <p:cNvPr id="18" name="Graphic 17" descr="Caret Right with solid fill">
            <a:extLst>
              <a:ext uri="{FF2B5EF4-FFF2-40B4-BE49-F238E27FC236}">
                <a16:creationId xmlns:a16="http://schemas.microsoft.com/office/drawing/2014/main" id="{67172464-969E-69C9-5306-A865A414A1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5302678" y="2178008"/>
            <a:ext cx="241689" cy="241689"/>
          </a:xfrm>
          <a:prstGeom prst="rect">
            <a:avLst/>
          </a:prstGeom>
        </p:spPr>
      </p:pic>
      <p:sp>
        <p:nvSpPr>
          <p:cNvPr id="19" name="Explosion: 8 Points 18">
            <a:extLst>
              <a:ext uri="{FF2B5EF4-FFF2-40B4-BE49-F238E27FC236}">
                <a16:creationId xmlns:a16="http://schemas.microsoft.com/office/drawing/2014/main" id="{02595B08-D067-8F09-BFE0-A2F5D988E645}"/>
              </a:ext>
            </a:extLst>
          </p:cNvPr>
          <p:cNvSpPr/>
          <p:nvPr/>
        </p:nvSpPr>
        <p:spPr>
          <a:xfrm>
            <a:off x="6799823" y="211150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0" name="TextBox 19">
            <a:extLst>
              <a:ext uri="{FF2B5EF4-FFF2-40B4-BE49-F238E27FC236}">
                <a16:creationId xmlns:a16="http://schemas.microsoft.com/office/drawing/2014/main" id="{B00F1D65-EDF9-7E49-5CC3-98DE13EE66EB}"/>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21" name="TextBox 20">
            <a:extLst>
              <a:ext uri="{FF2B5EF4-FFF2-40B4-BE49-F238E27FC236}">
                <a16:creationId xmlns:a16="http://schemas.microsoft.com/office/drawing/2014/main" id="{646180EF-28D9-7F02-036E-AEB1D9D7DF57}"/>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4" name="Picture 3">
            <a:extLst>
              <a:ext uri="{FF2B5EF4-FFF2-40B4-BE49-F238E27FC236}">
                <a16:creationId xmlns:a16="http://schemas.microsoft.com/office/drawing/2014/main" id="{A2814518-AEED-0544-3A9C-06C42A79BD75}"/>
              </a:ext>
            </a:extLst>
          </p:cNvPr>
          <p:cNvPicPr>
            <a:picLocks noChangeAspect="1"/>
          </p:cNvPicPr>
          <p:nvPr/>
        </p:nvPicPr>
        <p:blipFill>
          <a:blip r:embed="rId10"/>
          <a:stretch>
            <a:fillRect/>
          </a:stretch>
        </p:blipFill>
        <p:spPr>
          <a:xfrm>
            <a:off x="-1330" y="6398262"/>
            <a:ext cx="821094" cy="459737"/>
          </a:xfrm>
          <a:prstGeom prst="rect">
            <a:avLst/>
          </a:prstGeom>
        </p:spPr>
      </p:pic>
    </p:spTree>
    <p:extLst>
      <p:ext uri="{BB962C8B-B14F-4D97-AF65-F5344CB8AC3E}">
        <p14:creationId xmlns:p14="http://schemas.microsoft.com/office/powerpoint/2010/main" val="329879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FD9338A-F3CF-F335-184C-94CE424E9500}"/>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3" name="Cylinder 2">
            <a:extLst>
              <a:ext uri="{FF2B5EF4-FFF2-40B4-BE49-F238E27FC236}">
                <a16:creationId xmlns:a16="http://schemas.microsoft.com/office/drawing/2014/main" id="{8395D16B-FAFC-5D71-F695-DD82BC980B0A}"/>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p:sp>
        <p:nvSpPr>
          <p:cNvPr id="4" name="Cylinder 3">
            <a:extLst>
              <a:ext uri="{FF2B5EF4-FFF2-40B4-BE49-F238E27FC236}">
                <a16:creationId xmlns:a16="http://schemas.microsoft.com/office/drawing/2014/main" id="{5DD91C15-C267-3088-7536-AFA9E50F7667}"/>
              </a:ext>
            </a:extLst>
          </p:cNvPr>
          <p:cNvSpPr/>
          <p:nvPr/>
        </p:nvSpPr>
        <p:spPr>
          <a:xfrm rot="5400000">
            <a:off x="4063568"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 name="Cylinder 4">
            <a:extLst>
              <a:ext uri="{FF2B5EF4-FFF2-40B4-BE49-F238E27FC236}">
                <a16:creationId xmlns:a16="http://schemas.microsoft.com/office/drawing/2014/main" id="{300179E5-885B-217E-C863-93D1199CBCAE}"/>
              </a:ext>
            </a:extLst>
          </p:cNvPr>
          <p:cNvSpPr/>
          <p:nvPr/>
        </p:nvSpPr>
        <p:spPr>
          <a:xfrm rot="5400000">
            <a:off x="5580715"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6" name="3D Model 5" descr="Sphere">
                <a:extLst>
                  <a:ext uri="{FF2B5EF4-FFF2-40B4-BE49-F238E27FC236}">
                    <a16:creationId xmlns:a16="http://schemas.microsoft.com/office/drawing/2014/main" id="{4F34A419-6B73-1721-031F-2AFE635343CE}"/>
                  </a:ext>
                </a:extLst>
              </p:cNvPr>
              <p:cNvGraphicFramePr>
                <a:graphicFrameLocks noChangeAspect="1"/>
              </p:cNvGraphicFramePr>
              <p:nvPr/>
            </p:nvGraphicFramePr>
            <p:xfrm>
              <a:off x="5775013" y="1703087"/>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phere">
                <a:extLst>
                  <a:ext uri="{FF2B5EF4-FFF2-40B4-BE49-F238E27FC236}">
                    <a16:creationId xmlns:a16="http://schemas.microsoft.com/office/drawing/2014/main" id="{4F34A419-6B73-1721-031F-2AFE635343CE}"/>
                  </a:ext>
                </a:extLst>
              </p:cNvPr>
              <p:cNvPicPr>
                <a:picLocks noGrp="1" noRot="1" noChangeAspect="1" noMove="1" noResize="1" noEditPoints="1" noAdjustHandles="1" noChangeArrowheads="1" noChangeShapeType="1" noCrop="1"/>
              </p:cNvPicPr>
              <p:nvPr/>
            </p:nvPicPr>
            <p:blipFill>
              <a:blip r:embed="rId3"/>
              <a:stretch>
                <a:fillRect/>
              </a:stretch>
            </p:blipFill>
            <p:spPr>
              <a:xfrm>
                <a:off x="5775013" y="1703087"/>
                <a:ext cx="195380" cy="1953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phere">
                <a:extLst>
                  <a:ext uri="{FF2B5EF4-FFF2-40B4-BE49-F238E27FC236}">
                    <a16:creationId xmlns:a16="http://schemas.microsoft.com/office/drawing/2014/main" id="{12B795AE-9F5D-E232-AD25-54140A4BAF18}"/>
                  </a:ext>
                </a:extLst>
              </p:cNvPr>
              <p:cNvGraphicFramePr>
                <a:graphicFrameLocks noChangeAspect="1"/>
              </p:cNvGraphicFramePr>
              <p:nvPr/>
            </p:nvGraphicFramePr>
            <p:xfrm>
              <a:off x="5776045" y="2012241"/>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phere">
                <a:extLst>
                  <a:ext uri="{FF2B5EF4-FFF2-40B4-BE49-F238E27FC236}">
                    <a16:creationId xmlns:a16="http://schemas.microsoft.com/office/drawing/2014/main" id="{12B795AE-9F5D-E232-AD25-54140A4BAF18}"/>
                  </a:ext>
                </a:extLst>
              </p:cNvPr>
              <p:cNvPicPr>
                <a:picLocks noGrp="1" noRot="1" noChangeAspect="1" noMove="1" noResize="1" noEditPoints="1" noAdjustHandles="1" noChangeArrowheads="1" noChangeShapeType="1" noCrop="1"/>
              </p:cNvPicPr>
              <p:nvPr/>
            </p:nvPicPr>
            <p:blipFill>
              <a:blip r:embed="rId3"/>
              <a:stretch>
                <a:fillRect/>
              </a:stretch>
            </p:blipFill>
            <p:spPr>
              <a:xfrm>
                <a:off x="5776045" y="2012241"/>
                <a:ext cx="195380" cy="195380"/>
              </a:xfrm>
              <a:prstGeom prst="rect">
                <a:avLst/>
              </a:prstGeom>
            </p:spPr>
          </p:pic>
        </mc:Fallback>
      </mc:AlternateContent>
      <p:cxnSp>
        <p:nvCxnSpPr>
          <p:cNvPr id="9" name="Straight Connector 8">
            <a:extLst>
              <a:ext uri="{FF2B5EF4-FFF2-40B4-BE49-F238E27FC236}">
                <a16:creationId xmlns:a16="http://schemas.microsoft.com/office/drawing/2014/main" id="{33EA1209-A9AB-5FAA-D210-C462D71EAB0B}"/>
              </a:ext>
            </a:extLst>
          </p:cNvPr>
          <p:cNvCxnSpPr>
            <a:endCxn id="3" idx="1"/>
          </p:cNvCxnSpPr>
          <p:nvPr/>
        </p:nvCxnSpPr>
        <p:spPr>
          <a:xfrm>
            <a:off x="5970393" y="1798685"/>
            <a:ext cx="867599" cy="1"/>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51B7BDF6-8712-6613-D7EE-E1646AA79B2C}"/>
              </a:ext>
            </a:extLst>
          </p:cNvPr>
          <p:cNvCxnSpPr>
            <a:cxnSpLocks/>
          </p:cNvCxnSpPr>
          <p:nvPr/>
        </p:nvCxnSpPr>
        <p:spPr>
          <a:xfrm>
            <a:off x="5957328" y="2115965"/>
            <a:ext cx="626846"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BD19D63B-C447-8D45-C472-4FB069A28E74}"/>
              </a:ext>
            </a:extLst>
          </p:cNvPr>
          <p:cNvCxnSpPr>
            <a:cxnSpLocks/>
          </p:cNvCxnSpPr>
          <p:nvPr/>
        </p:nvCxnSpPr>
        <p:spPr>
          <a:xfrm>
            <a:off x="4759764" y="2297544"/>
            <a:ext cx="1709162"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8" name="Explosion: 8 Points 17">
            <a:extLst>
              <a:ext uri="{FF2B5EF4-FFF2-40B4-BE49-F238E27FC236}">
                <a16:creationId xmlns:a16="http://schemas.microsoft.com/office/drawing/2014/main" id="{7D56CF2B-4C7F-344D-1C82-1DC447CBE75C}"/>
              </a:ext>
            </a:extLst>
          </p:cNvPr>
          <p:cNvSpPr/>
          <p:nvPr/>
        </p:nvSpPr>
        <p:spPr>
          <a:xfrm>
            <a:off x="6837992" y="170308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9" name="Explosion: 8 Points 18">
            <a:extLst>
              <a:ext uri="{FF2B5EF4-FFF2-40B4-BE49-F238E27FC236}">
                <a16:creationId xmlns:a16="http://schemas.microsoft.com/office/drawing/2014/main" id="{6E71C1D2-64DC-2236-C2F2-BFD1BE774D94}"/>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A96BBB3A-4776-5A17-999A-B63BBAEB1976}"/>
                  </a:ext>
                </a:extLst>
              </p14:cNvPr>
              <p14:cNvContentPartPr/>
              <p14:nvPr/>
            </p14:nvContentPartPr>
            <p14:xfrm>
              <a:off x="6468926" y="2112566"/>
              <a:ext cx="132120" cy="187200"/>
            </p14:xfrm>
          </p:contentPart>
        </mc:Choice>
        <mc:Fallback xmlns="">
          <p:pic>
            <p:nvPicPr>
              <p:cNvPr id="29" name="Ink 28">
                <a:extLst>
                  <a:ext uri="{FF2B5EF4-FFF2-40B4-BE49-F238E27FC236}">
                    <a16:creationId xmlns:a16="http://schemas.microsoft.com/office/drawing/2014/main" id="{A96BBB3A-4776-5A17-999A-B63BBAEB1976}"/>
                  </a:ext>
                </a:extLst>
              </p:cNvPr>
              <p:cNvPicPr/>
              <p:nvPr/>
            </p:nvPicPr>
            <p:blipFill>
              <a:blip r:embed="rId5"/>
              <a:stretch>
                <a:fillRect/>
              </a:stretch>
            </p:blipFill>
            <p:spPr>
              <a:xfrm>
                <a:off x="6459926" y="2103926"/>
                <a:ext cx="149760" cy="204840"/>
              </a:xfrm>
              <a:prstGeom prst="rect">
                <a:avLst/>
              </a:prstGeom>
            </p:spPr>
          </p:pic>
        </mc:Fallback>
      </mc:AlternateContent>
      <p:pic>
        <p:nvPicPr>
          <p:cNvPr id="34" name="Graphic 33" descr="Caret Right with solid fill">
            <a:extLst>
              <a:ext uri="{FF2B5EF4-FFF2-40B4-BE49-F238E27FC236}">
                <a16:creationId xmlns:a16="http://schemas.microsoft.com/office/drawing/2014/main" id="{1D3357FE-74AB-07B1-E51E-272166D80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44234" y="1682475"/>
            <a:ext cx="241689" cy="241689"/>
          </a:xfrm>
          <a:prstGeom prst="rect">
            <a:avLst/>
          </a:prstGeom>
        </p:spPr>
      </p:pic>
      <p:pic>
        <p:nvPicPr>
          <p:cNvPr id="35" name="Graphic 34" descr="Caret Right with solid fill">
            <a:extLst>
              <a:ext uri="{FF2B5EF4-FFF2-40B4-BE49-F238E27FC236}">
                <a16:creationId xmlns:a16="http://schemas.microsoft.com/office/drawing/2014/main" id="{737C48F1-A7BB-470F-876A-F0DDA7AA0B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3216" y="2003168"/>
            <a:ext cx="241689" cy="241689"/>
          </a:xfrm>
          <a:prstGeom prst="rect">
            <a:avLst/>
          </a:prstGeom>
        </p:spPr>
      </p:pic>
      <p:pic>
        <p:nvPicPr>
          <p:cNvPr id="36" name="Graphic 35" descr="Caret Right with solid fill">
            <a:extLst>
              <a:ext uri="{FF2B5EF4-FFF2-40B4-BE49-F238E27FC236}">
                <a16:creationId xmlns:a16="http://schemas.microsoft.com/office/drawing/2014/main" id="{4C696DD2-2EE2-281E-CFE6-9782125F5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02678" y="2178008"/>
            <a:ext cx="241689" cy="241689"/>
          </a:xfrm>
          <a:prstGeom prst="rect">
            <a:avLst/>
          </a:prstGeom>
        </p:spPr>
      </p:pic>
      <p:sp>
        <p:nvSpPr>
          <p:cNvPr id="38" name="TextBox 37">
            <a:extLst>
              <a:ext uri="{FF2B5EF4-FFF2-40B4-BE49-F238E27FC236}">
                <a16:creationId xmlns:a16="http://schemas.microsoft.com/office/drawing/2014/main" id="{54E4FA2D-E591-A47A-FC6E-BA945DF6C265}"/>
              </a:ext>
            </a:extLst>
          </p:cNvPr>
          <p:cNvSpPr txBox="1"/>
          <p:nvPr/>
        </p:nvSpPr>
        <p:spPr>
          <a:xfrm>
            <a:off x="336083" y="1093167"/>
            <a:ext cx="406764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endcap foil (dead material, no active detection), and back-scatters</a:t>
            </a:r>
          </a:p>
        </p:txBody>
      </p:sp>
      <p:sp>
        <p:nvSpPr>
          <p:cNvPr id="39" name="TextBox 38">
            <a:extLst>
              <a:ext uri="{FF2B5EF4-FFF2-40B4-BE49-F238E27FC236}">
                <a16:creationId xmlns:a16="http://schemas.microsoft.com/office/drawing/2014/main" id="{FA694DA9-3424-621C-5A01-CB2CB81F34FC}"/>
              </a:ext>
            </a:extLst>
          </p:cNvPr>
          <p:cNvSpPr txBox="1"/>
          <p:nvPr/>
        </p:nvSpPr>
        <p:spPr>
          <a:xfrm>
            <a:off x="336140" y="844038"/>
            <a:ext cx="1301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66"/>
                </a:solidFill>
                <a:effectLst/>
                <a:uLnTx/>
                <a:uFillTx/>
                <a:latin typeface="Times New Roman"/>
                <a:ea typeface="+mn-ea"/>
                <a:cs typeface="+mn-cs"/>
              </a:rPr>
              <a:t>Worst Case:</a:t>
            </a:r>
          </a:p>
        </p:txBody>
      </p:sp>
      <p:sp>
        <p:nvSpPr>
          <p:cNvPr id="40" name="Title 1">
            <a:extLst>
              <a:ext uri="{FF2B5EF4-FFF2-40B4-BE49-F238E27FC236}">
                <a16:creationId xmlns:a16="http://schemas.microsoft.com/office/drawing/2014/main" id="{15BA5427-DAE5-900C-68E8-5013C5918CBC}"/>
              </a:ext>
            </a:extLst>
          </p:cNvPr>
          <p:cNvSpPr txBox="1">
            <a:spLocks/>
          </p:cNvSpPr>
          <p:nvPr/>
        </p:nvSpPr>
        <p:spPr>
          <a:xfrm>
            <a:off x="1429612" y="100467"/>
            <a:ext cx="8944473" cy="487362"/>
          </a:xfrm>
          <a:prstGeom prst="rect">
            <a:avLst/>
          </a:prstGeom>
        </p:spPr>
        <p:txBody>
          <a:bodyPr/>
          <a:lstStyle>
            <a:lvl1pPr algn="ctr" defTabSz="342900" rtl="0" eaLnBrk="1" latinLnBrk="0" hangingPunct="1">
              <a:spcBef>
                <a:spcPct val="0"/>
              </a:spcBef>
              <a:buNone/>
              <a:defRPr sz="3300" b="1" kern="1200">
                <a:solidFill>
                  <a:schemeClr val="tx1"/>
                </a:solidFill>
                <a:latin typeface="Avenir Next Regular"/>
                <a:ea typeface="+mj-ea"/>
                <a:cs typeface="Avenir Next Regular"/>
              </a:defRPr>
            </a:lvl1pPr>
          </a:lstStyle>
          <a:p>
            <a:pPr marL="0" marR="0" lvl="0" indent="0" algn="ctr" defTabSz="3429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0C377B">
                    <a:lumMod val="75000"/>
                  </a:srgbClr>
                </a:solidFill>
                <a:effectLst/>
                <a:uLnTx/>
                <a:uFillTx/>
                <a:latin typeface="Avenir Next Regular"/>
                <a:ea typeface="+mj-ea"/>
              </a:rPr>
              <a:t>MISSED BACK-SCATTER </a:t>
            </a:r>
          </a:p>
        </p:txBody>
      </p:sp>
      <p:sp>
        <p:nvSpPr>
          <p:cNvPr id="8" name="TextBox 7">
            <a:extLst>
              <a:ext uri="{FF2B5EF4-FFF2-40B4-BE49-F238E27FC236}">
                <a16:creationId xmlns:a16="http://schemas.microsoft.com/office/drawing/2014/main" id="{D39F0862-5CA7-17D0-1722-2F7C2453E441}"/>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5 	</a:t>
            </a:r>
          </a:p>
        </p:txBody>
      </p:sp>
      <p:sp>
        <p:nvSpPr>
          <p:cNvPr id="11" name="TextBox 10">
            <a:extLst>
              <a:ext uri="{FF2B5EF4-FFF2-40B4-BE49-F238E27FC236}">
                <a16:creationId xmlns:a16="http://schemas.microsoft.com/office/drawing/2014/main" id="{609E7A5A-2E70-F478-BB75-DCB5E3C87069}"/>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12" name="TextBox 11">
            <a:extLst>
              <a:ext uri="{FF2B5EF4-FFF2-40B4-BE49-F238E27FC236}">
                <a16:creationId xmlns:a16="http://schemas.microsoft.com/office/drawing/2014/main" id="{12EEBAC0-7DF7-E468-8A1D-F513596206DE}"/>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13" name="Picture 12">
            <a:extLst>
              <a:ext uri="{FF2B5EF4-FFF2-40B4-BE49-F238E27FC236}">
                <a16:creationId xmlns:a16="http://schemas.microsoft.com/office/drawing/2014/main" id="{FA733559-0E25-49CD-2FE1-AB579B3EB493}"/>
              </a:ext>
            </a:extLst>
          </p:cNvPr>
          <p:cNvPicPr>
            <a:picLocks noChangeAspect="1"/>
          </p:cNvPicPr>
          <p:nvPr/>
        </p:nvPicPr>
        <p:blipFill>
          <a:blip r:embed="rId8"/>
          <a:stretch>
            <a:fillRect/>
          </a:stretch>
        </p:blipFill>
        <p:spPr>
          <a:xfrm>
            <a:off x="-1330" y="6398262"/>
            <a:ext cx="821094" cy="459737"/>
          </a:xfrm>
          <a:prstGeom prst="rect">
            <a:avLst/>
          </a:prstGeom>
        </p:spPr>
      </p:pic>
    </p:spTree>
    <p:extLst>
      <p:ext uri="{BB962C8B-B14F-4D97-AF65-F5344CB8AC3E}">
        <p14:creationId xmlns:p14="http://schemas.microsoft.com/office/powerpoint/2010/main" val="266926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FD9338A-F3CF-F335-184C-94CE424E9500}"/>
              </a:ext>
            </a:extLst>
          </p:cNvPr>
          <p:cNvSpPr/>
          <p:nvPr/>
        </p:nvSpPr>
        <p:spPr>
          <a:xfrm rot="5400000">
            <a:off x="3733446" y="1707477"/>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3" name="Cylinder 2">
            <a:extLst>
              <a:ext uri="{FF2B5EF4-FFF2-40B4-BE49-F238E27FC236}">
                <a16:creationId xmlns:a16="http://schemas.microsoft.com/office/drawing/2014/main" id="{8395D16B-FAFC-5D71-F695-DD82BC980B0A}"/>
              </a:ext>
            </a:extLst>
          </p:cNvPr>
          <p:cNvSpPr/>
          <p:nvPr/>
        </p:nvSpPr>
        <p:spPr>
          <a:xfrm rot="16200000">
            <a:off x="5902884" y="1707476"/>
            <a:ext cx="2052637" cy="182421"/>
          </a:xfrm>
          <a:prstGeom prst="can">
            <a:avLst>
              <a:gd name="adj" fmla="val 46819"/>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imes New Roman"/>
              <a:ea typeface="+mn-ea"/>
              <a:cs typeface="+mn-cs"/>
            </a:endParaRPr>
          </a:p>
        </p:txBody>
      </p:sp>
      <p:sp>
        <p:nvSpPr>
          <p:cNvPr id="4" name="Cylinder 3">
            <a:extLst>
              <a:ext uri="{FF2B5EF4-FFF2-40B4-BE49-F238E27FC236}">
                <a16:creationId xmlns:a16="http://schemas.microsoft.com/office/drawing/2014/main" id="{5DD91C15-C267-3088-7536-AFA9E50F7667}"/>
              </a:ext>
            </a:extLst>
          </p:cNvPr>
          <p:cNvSpPr/>
          <p:nvPr/>
        </p:nvSpPr>
        <p:spPr>
          <a:xfrm rot="5400000">
            <a:off x="4063568"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 name="Cylinder 4">
            <a:extLst>
              <a:ext uri="{FF2B5EF4-FFF2-40B4-BE49-F238E27FC236}">
                <a16:creationId xmlns:a16="http://schemas.microsoft.com/office/drawing/2014/main" id="{300179E5-885B-217E-C863-93D1199CBCAE}"/>
              </a:ext>
            </a:extLst>
          </p:cNvPr>
          <p:cNvSpPr/>
          <p:nvPr/>
        </p:nvSpPr>
        <p:spPr>
          <a:xfrm rot="5400000">
            <a:off x="5580715" y="1775826"/>
            <a:ext cx="2052637" cy="45719"/>
          </a:xfrm>
          <a:prstGeom prst="can">
            <a:avLst>
              <a:gd name="adj" fmla="val 46819"/>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mc:Choice xmlns:am3d="http://schemas.microsoft.com/office/drawing/2017/model3d" Requires="am3d">
          <p:graphicFrame>
            <p:nvGraphicFramePr>
              <p:cNvPr id="6" name="3D Model 5" descr="Sphere">
                <a:extLst>
                  <a:ext uri="{FF2B5EF4-FFF2-40B4-BE49-F238E27FC236}">
                    <a16:creationId xmlns:a16="http://schemas.microsoft.com/office/drawing/2014/main" id="{4F34A419-6B73-1721-031F-2AFE635343CE}"/>
                  </a:ext>
                </a:extLst>
              </p:cNvPr>
              <p:cNvGraphicFramePr>
                <a:graphicFrameLocks noChangeAspect="1"/>
              </p:cNvGraphicFramePr>
              <p:nvPr/>
            </p:nvGraphicFramePr>
            <p:xfrm>
              <a:off x="5775013" y="1703087"/>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phere">
                <a:extLst>
                  <a:ext uri="{FF2B5EF4-FFF2-40B4-BE49-F238E27FC236}">
                    <a16:creationId xmlns:a16="http://schemas.microsoft.com/office/drawing/2014/main" id="{4F34A419-6B73-1721-031F-2AFE635343CE}"/>
                  </a:ext>
                </a:extLst>
              </p:cNvPr>
              <p:cNvPicPr>
                <a:picLocks noGrp="1" noRot="1" noChangeAspect="1" noMove="1" noResize="1" noEditPoints="1" noAdjustHandles="1" noChangeArrowheads="1" noChangeShapeType="1" noCrop="1"/>
              </p:cNvPicPr>
              <p:nvPr/>
            </p:nvPicPr>
            <p:blipFill>
              <a:blip r:embed="rId3"/>
              <a:stretch>
                <a:fillRect/>
              </a:stretch>
            </p:blipFill>
            <p:spPr>
              <a:xfrm>
                <a:off x="5775013" y="1703087"/>
                <a:ext cx="195380" cy="1953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phere">
                <a:extLst>
                  <a:ext uri="{FF2B5EF4-FFF2-40B4-BE49-F238E27FC236}">
                    <a16:creationId xmlns:a16="http://schemas.microsoft.com/office/drawing/2014/main" id="{12B795AE-9F5D-E232-AD25-54140A4BAF18}"/>
                  </a:ext>
                </a:extLst>
              </p:cNvPr>
              <p:cNvGraphicFramePr>
                <a:graphicFrameLocks noChangeAspect="1"/>
              </p:cNvGraphicFramePr>
              <p:nvPr/>
            </p:nvGraphicFramePr>
            <p:xfrm>
              <a:off x="5776045" y="2012241"/>
              <a:ext cx="195380" cy="195380"/>
            </p:xfrm>
            <a:graphic>
              <a:graphicData uri="http://schemas.microsoft.com/office/drawing/2017/model3d">
                <am3d:model3d r:embed="rId2">
                  <am3d:spPr>
                    <a:xfrm>
                      <a:off x="0" y="0"/>
                      <a:ext cx="195380" cy="19538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345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phere">
                <a:extLst>
                  <a:ext uri="{FF2B5EF4-FFF2-40B4-BE49-F238E27FC236}">
                    <a16:creationId xmlns:a16="http://schemas.microsoft.com/office/drawing/2014/main" id="{12B795AE-9F5D-E232-AD25-54140A4BAF18}"/>
                  </a:ext>
                </a:extLst>
              </p:cNvPr>
              <p:cNvPicPr>
                <a:picLocks noGrp="1" noRot="1" noChangeAspect="1" noMove="1" noResize="1" noEditPoints="1" noAdjustHandles="1" noChangeArrowheads="1" noChangeShapeType="1" noCrop="1"/>
              </p:cNvPicPr>
              <p:nvPr/>
            </p:nvPicPr>
            <p:blipFill>
              <a:blip r:embed="rId3"/>
              <a:stretch>
                <a:fillRect/>
              </a:stretch>
            </p:blipFill>
            <p:spPr>
              <a:xfrm>
                <a:off x="5776045" y="2012241"/>
                <a:ext cx="195380" cy="195380"/>
              </a:xfrm>
              <a:prstGeom prst="rect">
                <a:avLst/>
              </a:prstGeom>
            </p:spPr>
          </p:pic>
        </mc:Fallback>
      </mc:AlternateContent>
      <p:cxnSp>
        <p:nvCxnSpPr>
          <p:cNvPr id="9" name="Straight Connector 8">
            <a:extLst>
              <a:ext uri="{FF2B5EF4-FFF2-40B4-BE49-F238E27FC236}">
                <a16:creationId xmlns:a16="http://schemas.microsoft.com/office/drawing/2014/main" id="{33EA1209-A9AB-5FAA-D210-C462D71EAB0B}"/>
              </a:ext>
            </a:extLst>
          </p:cNvPr>
          <p:cNvCxnSpPr>
            <a:endCxn id="3" idx="1"/>
          </p:cNvCxnSpPr>
          <p:nvPr/>
        </p:nvCxnSpPr>
        <p:spPr>
          <a:xfrm>
            <a:off x="5970393" y="1798685"/>
            <a:ext cx="867599" cy="1"/>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51B7BDF6-8712-6613-D7EE-E1646AA79B2C}"/>
              </a:ext>
            </a:extLst>
          </p:cNvPr>
          <p:cNvCxnSpPr>
            <a:cxnSpLocks/>
          </p:cNvCxnSpPr>
          <p:nvPr/>
        </p:nvCxnSpPr>
        <p:spPr>
          <a:xfrm>
            <a:off x="5957328" y="2115965"/>
            <a:ext cx="626846"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BD19D63B-C447-8D45-C472-4FB069A28E74}"/>
              </a:ext>
            </a:extLst>
          </p:cNvPr>
          <p:cNvCxnSpPr>
            <a:cxnSpLocks/>
          </p:cNvCxnSpPr>
          <p:nvPr/>
        </p:nvCxnSpPr>
        <p:spPr>
          <a:xfrm>
            <a:off x="4759764" y="2297544"/>
            <a:ext cx="1709162"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8" name="Explosion: 8 Points 17">
            <a:extLst>
              <a:ext uri="{FF2B5EF4-FFF2-40B4-BE49-F238E27FC236}">
                <a16:creationId xmlns:a16="http://schemas.microsoft.com/office/drawing/2014/main" id="{7D56CF2B-4C7F-344D-1C82-1DC447CBE75C}"/>
              </a:ext>
            </a:extLst>
          </p:cNvPr>
          <p:cNvSpPr/>
          <p:nvPr/>
        </p:nvSpPr>
        <p:spPr>
          <a:xfrm>
            <a:off x="6837992" y="1703087"/>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19" name="Explosion: 8 Points 18">
            <a:extLst>
              <a:ext uri="{FF2B5EF4-FFF2-40B4-BE49-F238E27FC236}">
                <a16:creationId xmlns:a16="http://schemas.microsoft.com/office/drawing/2014/main" id="{6E71C1D2-64DC-2236-C2F2-BFD1BE774D94}"/>
              </a:ext>
            </a:extLst>
          </p:cNvPr>
          <p:cNvSpPr/>
          <p:nvPr/>
        </p:nvSpPr>
        <p:spPr>
          <a:xfrm>
            <a:off x="4645396" y="2209449"/>
            <a:ext cx="182421" cy="195380"/>
          </a:xfrm>
          <a:prstGeom prst="irregularSeal1">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A96BBB3A-4776-5A17-999A-B63BBAEB1976}"/>
                  </a:ext>
                </a:extLst>
              </p14:cNvPr>
              <p14:cNvContentPartPr/>
              <p14:nvPr/>
            </p14:nvContentPartPr>
            <p14:xfrm>
              <a:off x="6468926" y="2112566"/>
              <a:ext cx="132120" cy="187200"/>
            </p14:xfrm>
          </p:contentPart>
        </mc:Choice>
        <mc:Fallback xmlns="">
          <p:pic>
            <p:nvPicPr>
              <p:cNvPr id="29" name="Ink 28">
                <a:extLst>
                  <a:ext uri="{FF2B5EF4-FFF2-40B4-BE49-F238E27FC236}">
                    <a16:creationId xmlns:a16="http://schemas.microsoft.com/office/drawing/2014/main" id="{A96BBB3A-4776-5A17-999A-B63BBAEB1976}"/>
                  </a:ext>
                </a:extLst>
              </p:cNvPr>
              <p:cNvPicPr/>
              <p:nvPr/>
            </p:nvPicPr>
            <p:blipFill>
              <a:blip r:embed="rId5"/>
              <a:stretch>
                <a:fillRect/>
              </a:stretch>
            </p:blipFill>
            <p:spPr>
              <a:xfrm>
                <a:off x="6459926" y="2103566"/>
                <a:ext cx="149760" cy="204840"/>
              </a:xfrm>
              <a:prstGeom prst="rect">
                <a:avLst/>
              </a:prstGeom>
            </p:spPr>
          </p:pic>
        </mc:Fallback>
      </mc:AlternateContent>
      <p:pic>
        <p:nvPicPr>
          <p:cNvPr id="34" name="Graphic 33" descr="Caret Right with solid fill">
            <a:extLst>
              <a:ext uri="{FF2B5EF4-FFF2-40B4-BE49-F238E27FC236}">
                <a16:creationId xmlns:a16="http://schemas.microsoft.com/office/drawing/2014/main" id="{1D3357FE-74AB-07B1-E51E-272166D80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44234" y="1682475"/>
            <a:ext cx="241689" cy="241689"/>
          </a:xfrm>
          <a:prstGeom prst="rect">
            <a:avLst/>
          </a:prstGeom>
        </p:spPr>
      </p:pic>
      <p:pic>
        <p:nvPicPr>
          <p:cNvPr id="35" name="Graphic 34" descr="Caret Right with solid fill">
            <a:extLst>
              <a:ext uri="{FF2B5EF4-FFF2-40B4-BE49-F238E27FC236}">
                <a16:creationId xmlns:a16="http://schemas.microsoft.com/office/drawing/2014/main" id="{737C48F1-A7BB-470F-876A-F0DDA7AA0B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43216" y="2003168"/>
            <a:ext cx="241689" cy="241689"/>
          </a:xfrm>
          <a:prstGeom prst="rect">
            <a:avLst/>
          </a:prstGeom>
        </p:spPr>
      </p:pic>
      <p:pic>
        <p:nvPicPr>
          <p:cNvPr id="36" name="Graphic 35" descr="Caret Right with solid fill">
            <a:extLst>
              <a:ext uri="{FF2B5EF4-FFF2-40B4-BE49-F238E27FC236}">
                <a16:creationId xmlns:a16="http://schemas.microsoft.com/office/drawing/2014/main" id="{4C696DD2-2EE2-281E-CFE6-9782125F55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02678" y="2178008"/>
            <a:ext cx="241689" cy="241689"/>
          </a:xfrm>
          <a:prstGeom prst="rect">
            <a:avLst/>
          </a:prstGeom>
        </p:spPr>
      </p:pic>
      <p:sp>
        <p:nvSpPr>
          <p:cNvPr id="38" name="TextBox 37">
            <a:extLst>
              <a:ext uri="{FF2B5EF4-FFF2-40B4-BE49-F238E27FC236}">
                <a16:creationId xmlns:a16="http://schemas.microsoft.com/office/drawing/2014/main" id="{54E4FA2D-E591-A47A-FC6E-BA945DF6C265}"/>
              </a:ext>
            </a:extLst>
          </p:cNvPr>
          <p:cNvSpPr txBox="1"/>
          <p:nvPr/>
        </p:nvSpPr>
        <p:spPr>
          <a:xfrm>
            <a:off x="336083" y="1093167"/>
            <a:ext cx="406764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C377B">
                    <a:lumMod val="75000"/>
                  </a:srgbClr>
                </a:solidFill>
                <a:effectLst/>
                <a:uLnTx/>
                <a:uFillTx/>
                <a:latin typeface="Times New Roman"/>
                <a:ea typeface="+mn-ea"/>
                <a:cs typeface="+mn-cs"/>
              </a:rPr>
              <a:t>Beta particle hits endcap foil (dead material, no active detection), and back-scatters</a:t>
            </a:r>
          </a:p>
        </p:txBody>
      </p:sp>
      <p:sp>
        <p:nvSpPr>
          <p:cNvPr id="39" name="TextBox 38">
            <a:extLst>
              <a:ext uri="{FF2B5EF4-FFF2-40B4-BE49-F238E27FC236}">
                <a16:creationId xmlns:a16="http://schemas.microsoft.com/office/drawing/2014/main" id="{FA694DA9-3424-621C-5A01-CB2CB81F34FC}"/>
              </a:ext>
            </a:extLst>
          </p:cNvPr>
          <p:cNvSpPr txBox="1"/>
          <p:nvPr/>
        </p:nvSpPr>
        <p:spPr>
          <a:xfrm>
            <a:off x="336140" y="844038"/>
            <a:ext cx="1301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66"/>
                </a:solidFill>
                <a:effectLst/>
                <a:uLnTx/>
                <a:uFillTx/>
                <a:latin typeface="Times New Roman"/>
                <a:ea typeface="+mn-ea"/>
                <a:cs typeface="+mn-cs"/>
              </a:rPr>
              <a:t>Worst Case:</a:t>
            </a:r>
          </a:p>
        </p:txBody>
      </p:sp>
      <p:sp>
        <p:nvSpPr>
          <p:cNvPr id="40" name="Title 1">
            <a:extLst>
              <a:ext uri="{FF2B5EF4-FFF2-40B4-BE49-F238E27FC236}">
                <a16:creationId xmlns:a16="http://schemas.microsoft.com/office/drawing/2014/main" id="{15BA5427-DAE5-900C-68E8-5013C5918CBC}"/>
              </a:ext>
            </a:extLst>
          </p:cNvPr>
          <p:cNvSpPr txBox="1">
            <a:spLocks/>
          </p:cNvSpPr>
          <p:nvPr/>
        </p:nvSpPr>
        <p:spPr>
          <a:xfrm>
            <a:off x="1429612" y="100467"/>
            <a:ext cx="8944473" cy="487362"/>
          </a:xfrm>
          <a:prstGeom prst="rect">
            <a:avLst/>
          </a:prstGeom>
        </p:spPr>
        <p:txBody>
          <a:bodyPr/>
          <a:lstStyle>
            <a:lvl1pPr algn="ctr" defTabSz="342900" rtl="0" eaLnBrk="1" latinLnBrk="0" hangingPunct="1">
              <a:spcBef>
                <a:spcPct val="0"/>
              </a:spcBef>
              <a:buNone/>
              <a:defRPr sz="3300" b="1" kern="1200">
                <a:solidFill>
                  <a:schemeClr val="tx1"/>
                </a:solidFill>
                <a:latin typeface="Avenir Next Regular"/>
                <a:ea typeface="+mj-ea"/>
                <a:cs typeface="Avenir Next Regular"/>
              </a:defRPr>
            </a:lvl1pPr>
          </a:lstStyle>
          <a:p>
            <a:pPr marL="0" marR="0" lvl="0" indent="0" algn="ctr" defTabSz="3429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a:noFill/>
                </a:ln>
                <a:solidFill>
                  <a:srgbClr val="0C377B">
                    <a:lumMod val="75000"/>
                  </a:srgbClr>
                </a:solidFill>
                <a:effectLst/>
                <a:uLnTx/>
                <a:uFillTx/>
                <a:latin typeface="Avenir Next Regular"/>
                <a:ea typeface="+mj-ea"/>
              </a:rPr>
              <a:t>MISSED BACK-SCATTER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C6A77-6012-75DF-5334-ACF7954ABEA8}"/>
                  </a:ext>
                </a:extLst>
              </p:cNvPr>
              <p:cNvSpPr txBox="1"/>
              <p:nvPr/>
            </p:nvSpPr>
            <p:spPr>
              <a:xfrm>
                <a:off x="322660" y="3023482"/>
                <a:ext cx="3297505" cy="44948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&amp;</m:t>
                      </m:r>
                      <m:sSub>
                        <m:sSub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a:rPr kumimoji="0" lang="en-US" sz="13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300" b="0" i="1" u="none" strike="noStrike" kern="1200" cap="none" spc="0" normalizeH="0" baseline="0" noProof="0" smtClean="0">
                              <a:ln>
                                <a:noFill/>
                              </a:ln>
                              <a:solidFill>
                                <a:srgbClr val="EEECE1">
                                  <a:lumMod val="25000"/>
                                </a:srgbClr>
                              </a:solidFill>
                              <a:effectLst/>
                              <a:uLnTx/>
                              <a:uFillTx/>
                              <a:latin typeface="Cambria Math" panose="02040503050406030204" pitchFamily="18" charset="0"/>
                              <a:ea typeface="Cambria Math" panose="02040503050406030204" pitchFamily="18" charset="0"/>
                              <a:cs typeface="+mn-cs"/>
                            </a:rPr>
                            <m:t>−</m:t>
                          </m:r>
                          <m:f>
                            <m:fPr>
                              <m:ctrlP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3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oMath>
                  </m:oMathPara>
                </a14:m>
                <a:endParaRPr kumimoji="0" lang="en-US" sz="13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17" name="TextBox 16">
                <a:extLst>
                  <a:ext uri="{FF2B5EF4-FFF2-40B4-BE49-F238E27FC236}">
                    <a16:creationId xmlns:a16="http://schemas.microsoft.com/office/drawing/2014/main" id="{D76C6A77-6012-75DF-5334-ACF7954ABEA8}"/>
                  </a:ext>
                </a:extLst>
              </p:cNvPr>
              <p:cNvSpPr txBox="1">
                <a:spLocks noRot="1" noChangeAspect="1" noMove="1" noResize="1" noEditPoints="1" noAdjustHandles="1" noChangeArrowheads="1" noChangeShapeType="1" noTextEdit="1"/>
              </p:cNvSpPr>
              <p:nvPr/>
            </p:nvSpPr>
            <p:spPr>
              <a:xfrm>
                <a:off x="322660" y="3023482"/>
                <a:ext cx="3297505" cy="449482"/>
              </a:xfrm>
              <a:prstGeom prst="rect">
                <a:avLst/>
              </a:prstGeom>
              <a:blipFill>
                <a:blip r:embed="rId8"/>
                <a:stretch>
                  <a:fillRect l="-73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B371DF9-CA5D-074E-00E9-627B141584F0}"/>
              </a:ext>
            </a:extLst>
          </p:cNvPr>
          <p:cNvSpPr txBox="1"/>
          <p:nvPr/>
        </p:nvSpPr>
        <p:spPr>
          <a:xfrm>
            <a:off x="157128" y="3553415"/>
            <a:ext cx="5457217"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Assume a </a:t>
            </a:r>
            <a:r>
              <a:rPr kumimoji="0" lang="en-US" sz="1800" b="0" i="0" u="none" strike="noStrike" kern="1200" cap="none" spc="0" normalizeH="0" baseline="0" noProof="0" dirty="0">
                <a:ln>
                  <a:noFill/>
                </a:ln>
                <a:solidFill>
                  <a:srgbClr val="0C377B">
                    <a:lumMod val="60000"/>
                    <a:lumOff val="40000"/>
                  </a:srgbClr>
                </a:solidFill>
                <a:effectLst/>
                <a:uLnTx/>
                <a:uFillTx/>
                <a:latin typeface="Times New Roman"/>
                <a:ea typeface="+mn-ea"/>
                <a:cs typeface="+mn-cs"/>
              </a:rPr>
              <a:t>backscatter fraction b </a:t>
            </a: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each detector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imes New Roman"/>
                <a:ea typeface="+mn-ea"/>
                <a:cs typeface="+mn-cs"/>
              </a:rPr>
              <a:t>(these will actually be different for isotropic and anisotropic angular distributions)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B50485D-7574-DB86-692B-4EC9C586380E}"/>
                  </a:ext>
                </a:extLst>
              </p:cNvPr>
              <p:cNvSpPr txBox="1"/>
              <p:nvPr/>
            </p:nvSpPr>
            <p:spPr>
              <a:xfrm>
                <a:off x="400359" y="4201373"/>
                <a:ext cx="4596708" cy="5852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sup>
                      </m:sSub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Γ</m:t>
                          </m:r>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e>
                          </m:d>
                          <m:d>
                            <m:dPr>
                              <m:ctrl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d>
                        </m:e>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1" name="TextBox 20">
                <a:extLst>
                  <a:ext uri="{FF2B5EF4-FFF2-40B4-BE49-F238E27FC236}">
                    <a16:creationId xmlns:a16="http://schemas.microsoft.com/office/drawing/2014/main" id="{EB50485D-7574-DB86-692B-4EC9C586380E}"/>
                  </a:ext>
                </a:extLst>
              </p:cNvPr>
              <p:cNvSpPr txBox="1">
                <a:spLocks noRot="1" noChangeAspect="1" noMove="1" noResize="1" noEditPoints="1" noAdjustHandles="1" noChangeArrowheads="1" noChangeShapeType="1" noTextEdit="1"/>
              </p:cNvSpPr>
              <p:nvPr/>
            </p:nvSpPr>
            <p:spPr>
              <a:xfrm>
                <a:off x="400359" y="4201373"/>
                <a:ext cx="4596708" cy="5852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FCFF521-243E-ADBB-6DC7-5F833B4991F9}"/>
                  </a:ext>
                </a:extLst>
              </p:cNvPr>
              <p:cNvSpPr txBox="1"/>
              <p:nvPr/>
            </p:nvSpPr>
            <p:spPr>
              <a:xfrm>
                <a:off x="552450" y="4887187"/>
                <a:ext cx="256957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23" name="TextBox 22">
                <a:extLst>
                  <a:ext uri="{FF2B5EF4-FFF2-40B4-BE49-F238E27FC236}">
                    <a16:creationId xmlns:a16="http://schemas.microsoft.com/office/drawing/2014/main" id="{DFCFF521-243E-ADBB-6DC7-5F833B4991F9}"/>
                  </a:ext>
                </a:extLst>
              </p:cNvPr>
              <p:cNvSpPr txBox="1">
                <a:spLocks noRot="1" noChangeAspect="1" noMove="1" noResize="1" noEditPoints="1" noAdjustHandles="1" noChangeArrowheads="1" noChangeShapeType="1" noTextEdit="1"/>
              </p:cNvSpPr>
              <p:nvPr/>
            </p:nvSpPr>
            <p:spPr>
              <a:xfrm>
                <a:off x="552450" y="4887187"/>
                <a:ext cx="2569571" cy="338554"/>
              </a:xfrm>
              <a:prstGeom prst="rect">
                <a:avLst/>
              </a:prstGeom>
              <a:blipFill>
                <a:blip r:embed="rId10"/>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24D9D5-BD9C-BDC2-3D7D-BDC96B5C7223}"/>
                  </a:ext>
                </a:extLst>
              </p:cNvPr>
              <p:cNvSpPr txBox="1"/>
              <p:nvPr/>
            </p:nvSpPr>
            <p:spPr>
              <a:xfrm>
                <a:off x="609600" y="5373498"/>
                <a:ext cx="265639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0" lang="en-US" sz="16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oMath>
                  </m:oMathPara>
                </a14:m>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mc:Choice>
        <mc:Fallback xmlns="">
          <p:sp>
            <p:nvSpPr>
              <p:cNvPr id="8" name="TextBox 7">
                <a:extLst>
                  <a:ext uri="{FF2B5EF4-FFF2-40B4-BE49-F238E27FC236}">
                    <a16:creationId xmlns:a16="http://schemas.microsoft.com/office/drawing/2014/main" id="{6624D9D5-BD9C-BDC2-3D7D-BDC96B5C7223}"/>
                  </a:ext>
                </a:extLst>
              </p:cNvPr>
              <p:cNvSpPr txBox="1">
                <a:spLocks noRot="1" noChangeAspect="1" noMove="1" noResize="1" noEditPoints="1" noAdjustHandles="1" noChangeArrowheads="1" noChangeShapeType="1" noTextEdit="1"/>
              </p:cNvSpPr>
              <p:nvPr/>
            </p:nvSpPr>
            <p:spPr>
              <a:xfrm>
                <a:off x="609600" y="5373498"/>
                <a:ext cx="2656391" cy="338554"/>
              </a:xfrm>
              <a:prstGeom prst="rect">
                <a:avLst/>
              </a:prstGeom>
              <a:blipFill>
                <a:blip r:embed="rId11"/>
                <a:stretch>
                  <a:fillRect b="-892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341CC26-C154-D094-6777-969B5FB1192F}"/>
              </a:ext>
            </a:extLst>
          </p:cNvPr>
          <p:cNvSpPr/>
          <p:nvPr/>
        </p:nvSpPr>
        <p:spPr>
          <a:xfrm>
            <a:off x="714375" y="4887187"/>
            <a:ext cx="2266950" cy="395889"/>
          </a:xfrm>
          <a:prstGeom prst="rect">
            <a:avLst/>
          </a:prstGeom>
          <a:noFill/>
          <a:ln w="28575">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5DBCCD-5C96-F624-ABE2-8745CAE6431C}"/>
              </a:ext>
            </a:extLst>
          </p:cNvPr>
          <p:cNvSpPr txBox="1"/>
          <p:nvPr/>
        </p:nvSpPr>
        <p:spPr>
          <a:xfrm>
            <a:off x="1524000" y="6490092"/>
            <a:ext cx="7791432" cy="523220"/>
          </a:xfrm>
          <a:prstGeom prst="rect">
            <a:avLst/>
          </a:prstGeom>
          <a:noFill/>
        </p:spPr>
        <p:txBody>
          <a:bodyPr wrap="square" rtlCol="0">
            <a:spAutoFit/>
          </a:bodyPr>
          <a:lstStyle/>
          <a:p>
            <a:pPr defTabSz="457200"/>
            <a:r>
              <a:rPr lang="en-US" sz="1400" dirty="0">
                <a:solidFill>
                  <a:prstClr val="white"/>
                </a:solidFill>
                <a:latin typeface="Amasis MT Pro Medium" panose="02040604050005020304" pitchFamily="18" charset="0"/>
              </a:rPr>
              <a:t>APS DNP 2023                                                        </a:t>
            </a:r>
            <a:r>
              <a:rPr lang="en-US" sz="1400" dirty="0" err="1">
                <a:solidFill>
                  <a:prstClr val="white"/>
                </a:solidFill>
                <a:latin typeface="Amasis MT Pro Medium" panose="02040604050005020304" pitchFamily="18" charset="0"/>
              </a:rPr>
              <a:t>R.Gupta</a:t>
            </a:r>
            <a:r>
              <a:rPr lang="en-US" sz="1400" dirty="0">
                <a:solidFill>
                  <a:prstClr val="white"/>
                </a:solidFill>
                <a:latin typeface="Amasis MT Pro Medium" panose="02040604050005020304" pitchFamily="18" charset="0"/>
              </a:rPr>
              <a:t>                                                          5 	</a:t>
            </a:r>
          </a:p>
        </p:txBody>
      </p:sp>
      <p:sp>
        <p:nvSpPr>
          <p:cNvPr id="13" name="TextBox 12">
            <a:extLst>
              <a:ext uri="{FF2B5EF4-FFF2-40B4-BE49-F238E27FC236}">
                <a16:creationId xmlns:a16="http://schemas.microsoft.com/office/drawing/2014/main" id="{CD3361E9-A36D-D55D-D9B0-BACE84993A20}"/>
              </a:ext>
            </a:extLst>
          </p:cNvPr>
          <p:cNvSpPr txBox="1"/>
          <p:nvPr/>
        </p:nvSpPr>
        <p:spPr>
          <a:xfrm>
            <a:off x="6629400" y="2971800"/>
            <a:ext cx="1381125" cy="261610"/>
          </a:xfrm>
          <a:prstGeom prst="rect">
            <a:avLst/>
          </a:prstGeom>
          <a:noFill/>
        </p:spPr>
        <p:txBody>
          <a:bodyPr wrap="square" rtlCol="0">
            <a:spAutoFit/>
          </a:bodyPr>
          <a:lstStyle/>
          <a:p>
            <a:r>
              <a:rPr lang="en-US" sz="1100" b="1" dirty="0"/>
              <a:t>Detector 1 (+z)</a:t>
            </a:r>
          </a:p>
        </p:txBody>
      </p:sp>
      <p:sp>
        <p:nvSpPr>
          <p:cNvPr id="14" name="TextBox 13">
            <a:extLst>
              <a:ext uri="{FF2B5EF4-FFF2-40B4-BE49-F238E27FC236}">
                <a16:creationId xmlns:a16="http://schemas.microsoft.com/office/drawing/2014/main" id="{C9AF3C31-F250-7A95-A75C-E5F85A307999}"/>
              </a:ext>
            </a:extLst>
          </p:cNvPr>
          <p:cNvSpPr txBox="1"/>
          <p:nvPr/>
        </p:nvSpPr>
        <p:spPr>
          <a:xfrm>
            <a:off x="4174938" y="2960926"/>
            <a:ext cx="1369430" cy="261610"/>
          </a:xfrm>
          <a:prstGeom prst="rect">
            <a:avLst/>
          </a:prstGeom>
          <a:noFill/>
        </p:spPr>
        <p:txBody>
          <a:bodyPr wrap="square">
            <a:spAutoFit/>
          </a:bodyPr>
          <a:lstStyle/>
          <a:p>
            <a:r>
              <a:rPr lang="en-US" sz="1100" b="1" dirty="0"/>
              <a:t>Detector 2 (-z)</a:t>
            </a:r>
          </a:p>
        </p:txBody>
      </p:sp>
      <p:pic>
        <p:nvPicPr>
          <p:cNvPr id="15" name="Picture 14">
            <a:extLst>
              <a:ext uri="{FF2B5EF4-FFF2-40B4-BE49-F238E27FC236}">
                <a16:creationId xmlns:a16="http://schemas.microsoft.com/office/drawing/2014/main" id="{83CE7732-C4F1-6586-C0DA-00674AF8C226}"/>
              </a:ext>
            </a:extLst>
          </p:cNvPr>
          <p:cNvPicPr>
            <a:picLocks noChangeAspect="1"/>
          </p:cNvPicPr>
          <p:nvPr/>
        </p:nvPicPr>
        <p:blipFill>
          <a:blip r:embed="rId12"/>
          <a:stretch>
            <a:fillRect/>
          </a:stretch>
        </p:blipFill>
        <p:spPr>
          <a:xfrm>
            <a:off x="-1330" y="6398262"/>
            <a:ext cx="821094" cy="459737"/>
          </a:xfrm>
          <a:prstGeom prst="rect">
            <a:avLst/>
          </a:prstGeom>
        </p:spPr>
      </p:pic>
    </p:spTree>
    <p:extLst>
      <p:ext uri="{BB962C8B-B14F-4D97-AF65-F5344CB8AC3E}">
        <p14:creationId xmlns:p14="http://schemas.microsoft.com/office/powerpoint/2010/main" val="1153147736"/>
      </p:ext>
    </p:extLst>
  </p:cSld>
  <p:clrMapOvr>
    <a:masterClrMapping/>
  </p:clrMapOvr>
</p:sld>
</file>

<file path=ppt/theme/theme1.xml><?xml version="1.0" encoding="utf-8"?>
<a:theme xmlns:a="http://schemas.openxmlformats.org/drawingml/2006/main" name="UK Primary Gray Standard">
  <a:themeElements>
    <a:clrScheme name="UK Primary Palette">
      <a:dk1>
        <a:sysClr val="windowText" lastClr="000000"/>
      </a:dk1>
      <a:lt1>
        <a:sysClr val="window" lastClr="FFFFFF"/>
      </a:lt1>
      <a:dk2>
        <a:srgbClr val="0C377B"/>
      </a:dk2>
      <a:lt2>
        <a:srgbClr val="EEECE1"/>
      </a:lt2>
      <a:accent1>
        <a:srgbClr val="007CB7"/>
      </a:accent1>
      <a:accent2>
        <a:srgbClr val="162355"/>
      </a:accent2>
      <a:accent3>
        <a:srgbClr val="B8BAB3"/>
      </a:accent3>
      <a:accent4>
        <a:srgbClr val="4A4D4D"/>
      </a:accent4>
      <a:accent5>
        <a:srgbClr val="007CB7"/>
      </a:accent5>
      <a:accent6>
        <a:srgbClr val="0C377B"/>
      </a:accent6>
      <a:hlink>
        <a:srgbClr val="0C377B"/>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K Primary White Standard">
  <a:themeElements>
    <a:clrScheme name="UK Primary Palette">
      <a:dk1>
        <a:sysClr val="windowText" lastClr="000000"/>
      </a:dk1>
      <a:lt1>
        <a:sysClr val="window" lastClr="FFFFFF"/>
      </a:lt1>
      <a:dk2>
        <a:srgbClr val="0C377B"/>
      </a:dk2>
      <a:lt2>
        <a:srgbClr val="EEECE1"/>
      </a:lt2>
      <a:accent1>
        <a:srgbClr val="007CB7"/>
      </a:accent1>
      <a:accent2>
        <a:srgbClr val="162355"/>
      </a:accent2>
      <a:accent3>
        <a:srgbClr val="B8BAB3"/>
      </a:accent3>
      <a:accent4>
        <a:srgbClr val="4A4D4D"/>
      </a:accent4>
      <a:accent5>
        <a:srgbClr val="007CB7"/>
      </a:accent5>
      <a:accent6>
        <a:srgbClr val="0C377B"/>
      </a:accent6>
      <a:hlink>
        <a:srgbClr val="0C377B"/>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01cb720-0f95-46d7-9bb0-1702b0f3d8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AB798407575D4D95C06CA96D58E75E" ma:contentTypeVersion="16" ma:contentTypeDescription="Create a new document." ma:contentTypeScope="" ma:versionID="672d4d0dcb375ee2804fbbe74e3f2682">
  <xsd:schema xmlns:xsd="http://www.w3.org/2001/XMLSchema" xmlns:xs="http://www.w3.org/2001/XMLSchema" xmlns:p="http://schemas.microsoft.com/office/2006/metadata/properties" xmlns:ns3="101cb720-0f95-46d7-9bb0-1702b0f3d84e" xmlns:ns4="8b0238f9-3339-48cd-be1a-53c1f9d9542c" targetNamespace="http://schemas.microsoft.com/office/2006/metadata/properties" ma:root="true" ma:fieldsID="32768caf2c3fc20d6467e0fac8fce1f0" ns3:_="" ns4:_="">
    <xsd:import namespace="101cb720-0f95-46d7-9bb0-1702b0f3d84e"/>
    <xsd:import namespace="8b0238f9-3339-48cd-be1a-53c1f9d9542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_activity" minOccurs="0"/>
                <xsd:element ref="ns3:MediaLengthInSeconds" minOccurs="0"/>
                <xsd:element ref="ns3:MediaServiceObjectDetectorVersion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cb720-0f95-46d7-9bb0-1702b0f3d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DateTaken" ma:index="22" nillable="true" ma:displayName="MediaServiceDateTaken" ma:description="" ma:hidden="true" ma:indexed="true" ma:internalName="MediaServiceDateTake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0238f9-3339-48cd-be1a-53c1f9d954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6134FB-5B35-4F10-980F-69CA9604F6A0}">
  <ds:schemaRefs>
    <ds:schemaRef ds:uri="http://www.w3.org/XML/1998/namespace"/>
    <ds:schemaRef ds:uri="http://schemas.microsoft.com/office/infopath/2007/PartnerControls"/>
    <ds:schemaRef ds:uri="http://purl.org/dc/dcmitype/"/>
    <ds:schemaRef ds:uri="101cb720-0f95-46d7-9bb0-1702b0f3d84e"/>
    <ds:schemaRef ds:uri="http://schemas.microsoft.com/office/2006/documentManagement/types"/>
    <ds:schemaRef ds:uri="http://schemas.microsoft.com/office/2006/metadata/properties"/>
    <ds:schemaRef ds:uri="http://purl.org/dc/terms/"/>
    <ds:schemaRef ds:uri="8b0238f9-3339-48cd-be1a-53c1f9d9542c"/>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76AE2DFD-8E91-4E5F-9C60-EE10DCE3A6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cb720-0f95-46d7-9bb0-1702b0f3d84e"/>
    <ds:schemaRef ds:uri="8b0238f9-3339-48cd-be1a-53c1f9d954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5B97E8-D32D-414B-B054-1ECBE677ED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4383</TotalTime>
  <Words>4917</Words>
  <Application>Microsoft Office PowerPoint</Application>
  <PresentationFormat>Widescreen</PresentationFormat>
  <Paragraphs>485</Paragraphs>
  <Slides>49</Slides>
  <Notes>22</Notes>
  <HiddenSlides>1</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UK Primary Gray Standard</vt:lpstr>
      <vt:lpstr>UK Primary White Standard</vt:lpstr>
      <vt:lpstr>Geant4 simulations of electron detection  systematic errors for UCNA+</vt:lpstr>
      <vt:lpstr>Angular Correlations</vt:lpstr>
      <vt:lpstr>Angular Correlations</vt:lpstr>
      <vt:lpstr>From UCNA to UCNA +  </vt:lpstr>
      <vt:lpstr>From UCNA to UCNA +  </vt:lpstr>
      <vt:lpstr>BACK-SCATTER </vt:lpstr>
      <vt:lpstr>BACK-SCATTER </vt:lpstr>
      <vt:lpstr>PowerPoint Presentation</vt:lpstr>
      <vt:lpstr>PowerPoint Presentation</vt:lpstr>
      <vt:lpstr>PowerPoint Presentation</vt:lpstr>
      <vt:lpstr>PowerPoint Presentation</vt:lpstr>
      <vt:lpstr>From UCNA</vt:lpstr>
      <vt:lpstr>From UCNA</vt:lpstr>
      <vt:lpstr>                     Scattering test geometry for UCNA+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Ratio of particles emitted in opposite direction but detected by detector 1 (+z) first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Rashika</dc:creator>
  <cp:lastModifiedBy>Gupta, Rashika</cp:lastModifiedBy>
  <cp:revision>5</cp:revision>
  <dcterms:created xsi:type="dcterms:W3CDTF">2023-11-14T14:54:02Z</dcterms:created>
  <dcterms:modified xsi:type="dcterms:W3CDTF">2024-08-27T14:06:41Z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0x01010005AB798407575D4D95C06CA96D58E75E</vt:lpwstr>
  </property>
</Properties>
</file>